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4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5" r:id="rId19"/>
    <p:sldId id="276" r:id="rId20"/>
    <p:sldId id="277" r:id="rId21"/>
    <p:sldId id="272" r:id="rId22"/>
    <p:sldId id="273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9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2438400" y="2133600"/>
            <a:ext cx="5562600" cy="1774825"/>
          </a:xfrm>
        </p:spPr>
        <p:txBody>
          <a:bodyPr/>
          <a:lstStyle>
            <a:lvl1pPr>
              <a:lnSpc>
                <a:spcPct val="100000"/>
              </a:lnSpc>
              <a:defRPr sz="48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smtClean="0"/>
          </a:p>
        </p:txBody>
      </p:sp>
      <p:sp>
        <p:nvSpPr>
          <p:cNvPr id="3089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438400" y="3962400"/>
            <a:ext cx="5562600" cy="990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ru-RU" noProof="0" smtClean="0"/>
          </a:p>
        </p:txBody>
      </p:sp>
      <p:sp>
        <p:nvSpPr>
          <p:cNvPr id="3093" name="Rectangle 2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06.06.2013</a:t>
            </a:fld>
            <a:endParaRPr lang="ru-RU"/>
          </a:p>
        </p:txBody>
      </p:sp>
      <p:sp>
        <p:nvSpPr>
          <p:cNvPr id="3094" name="Rectangle 2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95" name="Rectangle 2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06.06.2013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6441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3250" y="274638"/>
            <a:ext cx="19621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274638"/>
            <a:ext cx="57340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06.06.2013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57912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06.06.2013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0097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06.06.2013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22605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06.06.2013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4865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06.06.2013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99610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06.06.2013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9421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06.06.2013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94974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06.06.2013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01828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06.06.2013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23457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274638"/>
            <a:ext cx="7848600" cy="117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600200"/>
            <a:ext cx="73152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228600" y="6400800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 sz="1200" b="0">
                <a:solidFill>
                  <a:srgbClr val="000000"/>
                </a:solidFill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06.06.2013</a:t>
            </a:fld>
            <a:endParaRPr lang="ru-RU"/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90800" y="6400800"/>
            <a:ext cx="48768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1" sz="1200" b="0">
                <a:solidFill>
                  <a:srgbClr val="000000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96200" y="6400800"/>
            <a:ext cx="12954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200" b="0">
                <a:solidFill>
                  <a:srgbClr val="000000"/>
                </a:solidFill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60000"/>
        </a:spcBef>
        <a:spcAft>
          <a:spcPct val="0"/>
        </a:spcAft>
        <a:buClr>
          <a:srgbClr val="000000"/>
        </a:buClr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Font typeface="Garamond" pitchFamily="18" charset="0"/>
        <a:buChar char="−"/>
        <a:defRPr sz="2400">
          <a:solidFill>
            <a:srgbClr val="0000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2000">
          <a:solidFill>
            <a:srgbClr val="0000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Font typeface="Garamond" pitchFamily="18" charset="0"/>
        <a:buChar char="−"/>
        <a:defRPr sz="1600">
          <a:solidFill>
            <a:srgbClr val="0000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3203848" y="2133600"/>
            <a:ext cx="4797152" cy="1774825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Александр Иванович Куприн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 algn="r"/>
            <a:r>
              <a:rPr lang="ru-RU" dirty="0" smtClean="0"/>
              <a:t>1870-1938</a:t>
            </a:r>
            <a:endParaRPr lang="ru-RU" dirty="0"/>
          </a:p>
        </p:txBody>
      </p:sp>
      <p:pic>
        <p:nvPicPr>
          <p:cNvPr id="4" name="Рисунок 3" descr="Куприн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323528" y="260648"/>
            <a:ext cx="2088232" cy="2960068"/>
          </a:xfrm>
          <a:prstGeom prst="rect">
            <a:avLst/>
          </a:prstGeom>
          <a:ln w="88900" cap="sq" cmpd="thickThin">
            <a:solidFill>
              <a:schemeClr val="tx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Странствия по России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Содержимое 4" descr="Куприн после спуска на морское дно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556791"/>
            <a:ext cx="2016224" cy="2815261"/>
          </a:xfrm>
          <a:prstGeom prst="rect">
            <a:avLst/>
          </a:prstGeom>
          <a:ln w="88900" cap="sq" cmpd="thickThin">
            <a:solidFill>
              <a:schemeClr val="tx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4091880" cy="4525963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/>
              <a:t>В целях приработка исколесил пол-России, освоил десятки профессий:</a:t>
            </a:r>
          </a:p>
          <a:p>
            <a:r>
              <a:rPr lang="ru-RU" sz="2400" b="1" dirty="0" smtClean="0"/>
              <a:t>Изучал зубоврачебное дело</a:t>
            </a:r>
          </a:p>
          <a:p>
            <a:r>
              <a:rPr lang="ru-RU" sz="2400" b="1" dirty="0" smtClean="0"/>
              <a:t>Открыл свой цирк</a:t>
            </a:r>
          </a:p>
          <a:p>
            <a:r>
              <a:rPr lang="ru-RU" sz="2400" b="1" dirty="0" smtClean="0"/>
              <a:t>Был управляющим имением</a:t>
            </a:r>
          </a:p>
          <a:p>
            <a:r>
              <a:rPr lang="ru-RU" sz="2400" b="1" dirty="0" smtClean="0"/>
              <a:t>Актёром бродячей труппы</a:t>
            </a:r>
            <a:endParaRPr lang="ru-RU" sz="2400" b="1" dirty="0"/>
          </a:p>
        </p:txBody>
      </p:sp>
      <p:pic>
        <p:nvPicPr>
          <p:cNvPr id="6" name="Рисунок 5" descr="на воздушном шар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9792" y="1556792"/>
            <a:ext cx="2026730" cy="2880320"/>
          </a:xfrm>
          <a:prstGeom prst="rect">
            <a:avLst/>
          </a:prstGeom>
          <a:ln w="88900" cap="sq" cmpd="thickThin">
            <a:solidFill>
              <a:schemeClr val="tx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Основная черта его натуры - страстность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Содержимое 4" descr="Куприн 1912-191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222012" y="1600200"/>
            <a:ext cx="3270976" cy="4525963"/>
          </a:xfrm>
          <a:prstGeom prst="rect">
            <a:avLst/>
          </a:prstGeom>
          <a:ln w="88900" cap="sq" cmpd="thickThin">
            <a:solidFill>
              <a:schemeClr val="tx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sz="2400" b="1" dirty="0" smtClean="0"/>
              <a:t>Страстен в своих увлечениях, в житейских ситуациях, страстно писал. Но отсюда и недостаток его таланта: часто благодаря своей страстности не оттачивал фразу</a:t>
            </a:r>
            <a:endParaRPr lang="ru-RU" sz="24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Главное направление творчества Куприна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Содержимое 4" descr="произведения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556792"/>
            <a:ext cx="3581400" cy="4313251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sz="2400" b="1" i="1" dirty="0" smtClean="0"/>
              <a:t>«Меня влечёт к героическим сюжетам. Нужно писать не о том, как люди обнищали духом и опошлели, а о торжестве человека, о силе власти его».</a:t>
            </a:r>
            <a:endParaRPr lang="ru-RU" sz="2400" b="1" i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Кумиры Куприна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Содержимое 4" descr="Пушкин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66800" y="1783214"/>
            <a:ext cx="3581400" cy="4159934"/>
          </a:xfrm>
          <a:prstGeom prst="rect">
            <a:avLst/>
          </a:prstGeom>
          <a:ln w="88900" cap="sq" cmpd="thickThin">
            <a:solidFill>
              <a:schemeClr val="tx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sz="2000" b="1" dirty="0" smtClean="0"/>
              <a:t>Пушкин, Толстой, Чехов</a:t>
            </a:r>
          </a:p>
          <a:p>
            <a:pPr>
              <a:buNone/>
            </a:pPr>
            <a:r>
              <a:rPr lang="ru-RU" sz="2000" b="1" dirty="0" smtClean="0"/>
              <a:t>В Пушкине ценил чувство истории. Любимая мысль из Пушкина:</a:t>
            </a:r>
          </a:p>
          <a:p>
            <a:pPr>
              <a:buNone/>
            </a:pPr>
            <a:r>
              <a:rPr lang="ru-RU" sz="2000" b="1" dirty="0" smtClean="0"/>
              <a:t>Когда народы, распри позабыв,</a:t>
            </a:r>
          </a:p>
          <a:p>
            <a:pPr>
              <a:buNone/>
            </a:pPr>
            <a:r>
              <a:rPr lang="ru-RU" sz="2000" b="1" dirty="0" smtClean="0"/>
              <a:t>В единую семью сольются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О Толстом: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Содержимое 4" descr="Толстой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269577" y="1600200"/>
            <a:ext cx="3175845" cy="4525963"/>
          </a:xfrm>
          <a:prstGeom prst="rect">
            <a:avLst/>
          </a:prstGeom>
          <a:ln w="88900" cap="sq" cmpd="thickThin">
            <a:solidFill>
              <a:schemeClr val="tx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sz="2400" b="1" i="1" dirty="0" smtClean="0"/>
              <a:t>Он говорил нам, недоверчивым и скупым, о том, что каждый человек  может быть добрым, сострадательным, интересным и красивым душой». «Смотрите, как лучезарно прекрасен и велик человек!»</a:t>
            </a:r>
            <a:endParaRPr lang="ru-RU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Чехов и Куприн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Содержимое 4" descr="Чехов и Куприн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1556792"/>
            <a:ext cx="5184576" cy="3416503"/>
          </a:xfrm>
          <a:prstGeom prst="rect">
            <a:avLst/>
          </a:prstGeom>
          <a:ln w="88900" cap="sq" cmpd="thickThin">
            <a:solidFill>
              <a:schemeClr val="tx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7544" y="5157192"/>
            <a:ext cx="7914456" cy="968971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У Чехова Куприн ценил мысль, что будущая гармоничная культура облагородит человечество.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Раннее творчество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Торжествует самоотверженное чувство или утончённое влечение к Прекрасному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«</a:t>
            </a:r>
            <a:r>
              <a:rPr lang="ru-RU" dirty="0" err="1" smtClean="0"/>
              <a:t>Лолли</a:t>
            </a:r>
            <a:r>
              <a:rPr lang="ru-RU" dirty="0" smtClean="0"/>
              <a:t>»</a:t>
            </a:r>
          </a:p>
          <a:p>
            <a:r>
              <a:rPr lang="ru-RU" dirty="0" smtClean="0"/>
              <a:t>«Олеся»</a:t>
            </a:r>
          </a:p>
          <a:p>
            <a:r>
              <a:rPr lang="ru-RU" dirty="0" smtClean="0"/>
              <a:t>«Сентиментальный роман»</a:t>
            </a:r>
          </a:p>
          <a:p>
            <a:r>
              <a:rPr lang="ru-RU" dirty="0" smtClean="0"/>
              <a:t>«Осенние цветы»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Более позднее творчество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Всё больше произведений, передающих угасание или гибель гуманных ценностей в мрачной, противоречивой атмосфере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«К славе»</a:t>
            </a:r>
          </a:p>
          <a:p>
            <a:r>
              <a:rPr lang="ru-RU" dirty="0" smtClean="0"/>
              <a:t>«Погибшая сила»</a:t>
            </a:r>
          </a:p>
          <a:p>
            <a:r>
              <a:rPr lang="ru-RU" dirty="0" smtClean="0"/>
              <a:t>«Светлая любовь»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Куприн и революция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Содержимое 4" descr="Куприн в Гатчине 190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379906" y="1600200"/>
            <a:ext cx="2955188" cy="4525963"/>
          </a:xfrm>
          <a:prstGeom prst="rect">
            <a:avLst/>
          </a:prstGeom>
          <a:ln w="88900" cap="sq" cmpd="thickThin">
            <a:solidFill>
              <a:schemeClr val="tx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sz="2000" dirty="0" smtClean="0"/>
              <a:t>После захвата власти большевиками писатель не принял политику военного коммунизма и сопряжённый с ней террор. В 1918 году ходил к Ленину с предложением издавать газету для деревни — «Земля». Работал в издательстве «Всемирная литература», основанном Горьким. Был арестован, три дня просидел в тюрьме, был выпущен и внесён в список заложников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Эмиграция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Содержимое 4" descr="дом в Гатчине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5" y="1628800"/>
            <a:ext cx="4303469" cy="2376264"/>
          </a:xfrm>
          <a:prstGeom prst="rect">
            <a:avLst/>
          </a:prstGeom>
          <a:ln w="88900" cap="sq" cmpd="thickThin">
            <a:solidFill>
              <a:schemeClr val="tx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00600" y="260648"/>
            <a:ext cx="4091880" cy="5865515"/>
          </a:xfrm>
        </p:spPr>
        <p:txBody>
          <a:bodyPr/>
          <a:lstStyle/>
          <a:p>
            <a:pPr>
              <a:buNone/>
            </a:pPr>
            <a:r>
              <a:rPr lang="ru-RU" sz="2000" dirty="0" smtClean="0"/>
              <a:t>Жил в Гатчине. Осенью 1919 года, с приходом белых, поступил в чине поручика в Северо-Западную армию, получил назначение редактором армейской газеты «</a:t>
            </a:r>
            <a:r>
              <a:rPr lang="ru-RU" sz="2000" dirty="0" err="1" smtClean="0"/>
              <a:t>Приневский</a:t>
            </a:r>
            <a:r>
              <a:rPr lang="ru-RU" sz="2000" dirty="0" smtClean="0"/>
              <a:t> край», которую возглавлял генерал Краснов.</a:t>
            </a:r>
          </a:p>
          <a:p>
            <a:pPr>
              <a:buNone/>
            </a:pPr>
            <a:r>
              <a:rPr lang="ru-RU" sz="2000" dirty="0" smtClean="0"/>
              <a:t>После поражения Северо-Западной армии эмигрировал за границу.</a:t>
            </a:r>
          </a:p>
          <a:p>
            <a:pPr>
              <a:buNone/>
            </a:pPr>
            <a:r>
              <a:rPr lang="ru-RU" sz="2000" dirty="0" smtClean="0"/>
              <a:t>Семнадцать лет, которые писатель провёл в Париже, вопреки мнению советского литературоведения, были плодотворным </a:t>
            </a:r>
            <a:r>
              <a:rPr lang="ru-RU" sz="2000" dirty="0" smtClean="0"/>
              <a:t>периодом</a:t>
            </a:r>
            <a:endParaRPr lang="ru-RU" sz="2000" dirty="0" smtClean="0"/>
          </a:p>
          <a:p>
            <a:pPr>
              <a:buNone/>
            </a:pPr>
            <a:endParaRPr lang="ru-RU" sz="2000" dirty="0"/>
          </a:p>
        </p:txBody>
      </p:sp>
      <p:pic>
        <p:nvPicPr>
          <p:cNvPr id="6" name="Рисунок 5" descr="в Париже 19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1628800"/>
            <a:ext cx="3263909" cy="4437112"/>
          </a:xfrm>
          <a:prstGeom prst="rect">
            <a:avLst/>
          </a:prstGeom>
          <a:ln w="88900" cap="sq" cmpd="thickThin">
            <a:solidFill>
              <a:schemeClr val="tx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Родился 28 августа 1870 года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7" name="Содержимое 6" descr="Наровчат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628799"/>
            <a:ext cx="2664296" cy="3552395"/>
          </a:xfrm>
          <a:prstGeom prst="rect">
            <a:avLst/>
          </a:prstGeom>
          <a:ln w="88900" cap="sq" cmpd="thickThin">
            <a:solidFill>
              <a:schemeClr val="tx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в</a:t>
            </a:r>
            <a:r>
              <a:rPr lang="ru-RU" b="1" dirty="0" smtClean="0"/>
              <a:t> городе Наровчате Пензенской губернии</a:t>
            </a:r>
            <a:endParaRPr lang="ru-RU" b="1" dirty="0"/>
          </a:p>
        </p:txBody>
      </p:sp>
      <p:pic>
        <p:nvPicPr>
          <p:cNvPr id="8" name="Рисунок 7" descr="Наровчат дом где родился Купри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3212976"/>
            <a:ext cx="4438650" cy="3248025"/>
          </a:xfrm>
          <a:prstGeom prst="rect">
            <a:avLst/>
          </a:prstGeom>
          <a:ln w="88900" cap="sq" cmpd="thickThin">
            <a:solidFill>
              <a:schemeClr val="tx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Возвращение на родину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Содержимое 4" descr="Возвращение_Куприна_в_СССР_1937_Правда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772816"/>
            <a:ext cx="4093349" cy="2952328"/>
          </a:xfrm>
        </p:spPr>
      </p:pic>
      <p:pic>
        <p:nvPicPr>
          <p:cNvPr id="6" name="Содержимое 5" descr="приезд Куприна на родину 193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20072" y="1844824"/>
            <a:ext cx="3581400" cy="2793492"/>
          </a:xfrm>
          <a:prstGeom prst="rect">
            <a:avLst/>
          </a:prstGeom>
          <a:ln w="88900" cap="sq" cmpd="thickThin">
            <a:solidFill>
              <a:schemeClr val="tx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Главное качество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Везде, даже в ограниченном, заблудшем человеке, Куприн раскрывал природные, «вытесненные» порочным миропорядком возможности. Он смотрит на своего героя со стороны и изнутри, постоянно переключаясь с внешних событий на внутреннее состояние личности.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Домашнее задание: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b="1" dirty="0" smtClean="0"/>
              <a:t>Прочитать повесть Куприна «Олеся»</a:t>
            </a:r>
          </a:p>
          <a:p>
            <a:r>
              <a:rPr lang="ru-RU" sz="2000" b="1" dirty="0" smtClean="0"/>
              <a:t>Ответить на вопросы:</a:t>
            </a:r>
          </a:p>
          <a:p>
            <a:r>
              <a:rPr lang="ru-RU" sz="2000" b="1" dirty="0" smtClean="0"/>
              <a:t>Какие проблемы ставит писатель?</a:t>
            </a:r>
          </a:p>
          <a:p>
            <a:r>
              <a:rPr lang="ru-RU" sz="2000" b="1" dirty="0" smtClean="0"/>
              <a:t>Кто является рассказчиком, что вы о нём узнали?</a:t>
            </a:r>
          </a:p>
          <a:p>
            <a:r>
              <a:rPr lang="ru-RU" sz="2000" b="1" dirty="0" smtClean="0"/>
              <a:t>Чем привлекает Олеся?</a:t>
            </a:r>
          </a:p>
          <a:p>
            <a:r>
              <a:rPr lang="ru-RU" sz="2000" b="1" dirty="0" smtClean="0"/>
              <a:t>Речь героини</a:t>
            </a:r>
          </a:p>
          <a:p>
            <a:r>
              <a:rPr lang="ru-RU" sz="2000" b="1" dirty="0" smtClean="0"/>
              <a:t>Портрет Олеси</a:t>
            </a:r>
          </a:p>
          <a:p>
            <a:r>
              <a:rPr lang="ru-RU" sz="2000" b="1" dirty="0" smtClean="0"/>
              <a:t>Какие сказочные образы она напоминает?</a:t>
            </a:r>
          </a:p>
          <a:p>
            <a:r>
              <a:rPr lang="ru-RU" sz="2000" b="1" dirty="0" smtClean="0"/>
              <a:t>Как на протяжении повести меняется пейзаж?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Мать – Любовь Алексеевна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Содержимое 4" descr="мать Куприна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43526" y="1600200"/>
            <a:ext cx="3427948" cy="4525963"/>
          </a:xfrm>
          <a:prstGeom prst="rect">
            <a:avLst/>
          </a:prstGeom>
          <a:ln w="88900" cap="sq" cmpd="thickThin">
            <a:solidFill>
              <a:schemeClr val="tx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sz="2400" b="1" dirty="0" smtClean="0"/>
              <a:t>Из рода татарских князей </a:t>
            </a:r>
            <a:r>
              <a:rPr lang="ru-RU" sz="2400" b="1" dirty="0" err="1" smtClean="0"/>
              <a:t>Кулунчановых</a:t>
            </a:r>
            <a:r>
              <a:rPr lang="ru-RU" sz="2400" b="1" dirty="0" smtClean="0"/>
              <a:t>. У неё не остаётся средств к существованию, и она переезжает с детьми в Москву, дочерей помещает в закрытые заведения, а сама вместе с </a:t>
            </a:r>
            <a:r>
              <a:rPr lang="ru-RU" sz="2400" b="1" dirty="0" err="1" smtClean="0"/>
              <a:t>сыно</a:t>
            </a:r>
            <a:r>
              <a:rPr lang="ru-RU" sz="2400" b="1" dirty="0" smtClean="0"/>
              <a:t> поселяется во Вдовьем доме</a:t>
            </a:r>
            <a:endParaRPr lang="ru-RU" sz="24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Разумовский пансион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sz="2400" b="1" dirty="0" smtClean="0"/>
              <a:t>В шесть лет Сашу отдают в Разумовский пансион (сиротское училище), начинается подготовка к поступлению в военную гимназию</a:t>
            </a:r>
            <a:endParaRPr lang="ru-RU" sz="2400" b="1" dirty="0"/>
          </a:p>
        </p:txBody>
      </p:sp>
      <p:pic>
        <p:nvPicPr>
          <p:cNvPr id="5" name="Содержимое 4" descr="Куприн кадет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86399" y="1600200"/>
            <a:ext cx="2742201" cy="4525963"/>
          </a:xfrm>
          <a:prstGeom prst="rect">
            <a:avLst/>
          </a:prstGeom>
          <a:ln w="88900" cap="sq" cmpd="thickThin">
            <a:solidFill>
              <a:schemeClr val="tx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1889-1890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sz="2400" b="1" dirty="0" smtClean="0"/>
              <a:t>Поступает в Московский кадетский корпус. О своей учёбе в кадетском корпусе Куприн вспоминал в повести «Кадеты»: </a:t>
            </a:r>
            <a:r>
              <a:rPr lang="ru-RU" sz="2400" b="1" i="1" dirty="0" smtClean="0"/>
              <a:t>«воспоминание о розгах в кадетском корпусе осталось у меня на всю жизнь»</a:t>
            </a:r>
            <a:endParaRPr lang="ru-RU" sz="2400" b="1" dirty="0"/>
          </a:p>
        </p:txBody>
      </p:sp>
      <p:pic>
        <p:nvPicPr>
          <p:cNvPr id="7" name="Содержимое 6" descr="Кадетский корпус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700808"/>
            <a:ext cx="4176464" cy="3069701"/>
          </a:xfrm>
          <a:prstGeom prst="rect">
            <a:avLst/>
          </a:prstGeom>
          <a:ln w="88900" cap="sq" cmpd="thickThin">
            <a:solidFill>
              <a:schemeClr val="tx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Александровское училище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Содержимое 4" descr="Александровское военное училище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628800"/>
            <a:ext cx="4248472" cy="2818153"/>
          </a:xfrm>
          <a:prstGeom prst="rect">
            <a:avLst/>
          </a:prstGeom>
          <a:ln w="88900" cap="sq" cmpd="thickThin">
            <a:solidFill>
              <a:schemeClr val="tx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92080" y="1600200"/>
            <a:ext cx="3456384" cy="4525963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/>
              <a:t>Из Александровского училища выходит через 2 года в чине поручика. 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Служба в армии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Содержимое 4" descr="Куприн молодой офицер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916831"/>
            <a:ext cx="2520280" cy="3954538"/>
          </a:xfrm>
          <a:prstGeom prst="ellipse">
            <a:avLst/>
          </a:prstGeom>
          <a:ln w="63500" cap="rnd">
            <a:solidFill>
              <a:schemeClr val="tx2">
                <a:lumMod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sz="2400" b="1" dirty="0" smtClean="0"/>
              <a:t>Служит в 46-ом пехотном Днепровском полку, квартировавшем в заштатных городках Подольской губернии.</a:t>
            </a:r>
          </a:p>
          <a:p>
            <a:pPr>
              <a:buNone/>
            </a:pPr>
            <a:r>
              <a:rPr lang="ru-RU" sz="2400" b="1" dirty="0" smtClean="0"/>
              <a:t>В это время созревает твёрдое убеждение заниматься литературой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Начало литературного творчества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Содержимое 4" descr="Русское богатство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772816"/>
            <a:ext cx="4320480" cy="2968786"/>
          </a:xfrm>
          <a:prstGeom prst="rect">
            <a:avLst/>
          </a:prstGeom>
          <a:ln w="88900" cap="sq" cmpd="thickThin">
            <a:solidFill>
              <a:schemeClr val="tx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76056" y="1600200"/>
            <a:ext cx="3888432" cy="4525963"/>
          </a:xfrm>
        </p:spPr>
        <p:txBody>
          <a:bodyPr/>
          <a:lstStyle/>
          <a:p>
            <a:pPr>
              <a:buNone/>
            </a:pPr>
            <a:r>
              <a:rPr lang="ru-RU" sz="2400" dirty="0" smtClean="0"/>
              <a:t>В 1893—1894 годах в петербургском журнале «Русское богатство» вышли его повесть «Впотьмах», рассказы «Лунной ночью» и «Дознание». На армейскую тему у Куприна несколько рассказов: «Ночлег» (1897), «Ночная смена» (1899), «Поход».</a:t>
            </a:r>
            <a:endParaRPr lang="ru-RU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Отставка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Содержимое 4" descr="Куприн офицер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23987" y="1958181"/>
            <a:ext cx="2867025" cy="3810000"/>
          </a:xfrm>
          <a:prstGeom prst="rect">
            <a:avLst/>
          </a:prstGeom>
          <a:ln w="88900" cap="sq" cmpd="thickThin">
            <a:solidFill>
              <a:schemeClr val="tx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В 1894 году выходит в отставку, имея, по свидетельству своего биографа Ф. Батюшкова, 4 рубля в кармане.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5">
  <a:themeElements>
    <a:clrScheme name="ms_pptpostmortem_tp01018455 1">
      <a:dk1>
        <a:srgbClr val="003366"/>
      </a:dk1>
      <a:lt1>
        <a:srgbClr val="FFFFFF"/>
      </a:lt1>
      <a:dk2>
        <a:srgbClr val="008080"/>
      </a:dk2>
      <a:lt2>
        <a:srgbClr val="FFCC66"/>
      </a:lt2>
      <a:accent1>
        <a:srgbClr val="3366CC"/>
      </a:accent1>
      <a:accent2>
        <a:srgbClr val="0099CC"/>
      </a:accent2>
      <a:accent3>
        <a:srgbClr val="AAC0C0"/>
      </a:accent3>
      <a:accent4>
        <a:srgbClr val="DADADA"/>
      </a:accent4>
      <a:accent5>
        <a:srgbClr val="ADB8E2"/>
      </a:accent5>
      <a:accent6>
        <a:srgbClr val="008AB9"/>
      </a:accent6>
      <a:hlink>
        <a:srgbClr val="999933"/>
      </a:hlink>
      <a:folHlink>
        <a:srgbClr val="009900"/>
      </a:folHlink>
    </a:clrScheme>
    <a:fontScheme name="ms_pptpostmortem_tp01018455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s_pptpostmortem_tp01018455 1">
        <a:dk1>
          <a:srgbClr val="003366"/>
        </a:dk1>
        <a:lt1>
          <a:srgbClr val="FFFFFF"/>
        </a:lt1>
        <a:dk2>
          <a:srgbClr val="008080"/>
        </a:dk2>
        <a:lt2>
          <a:srgbClr val="FFCC66"/>
        </a:lt2>
        <a:accent1>
          <a:srgbClr val="3366CC"/>
        </a:accent1>
        <a:accent2>
          <a:srgbClr val="0099CC"/>
        </a:accent2>
        <a:accent3>
          <a:srgbClr val="AAC0C0"/>
        </a:accent3>
        <a:accent4>
          <a:srgbClr val="DADADA"/>
        </a:accent4>
        <a:accent5>
          <a:srgbClr val="ADB8E2"/>
        </a:accent5>
        <a:accent6>
          <a:srgbClr val="008AB9"/>
        </a:accent6>
        <a:hlink>
          <a:srgbClr val="999933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postmortem_tp01018455 2">
        <a:dk1>
          <a:srgbClr val="4D4D4D"/>
        </a:dk1>
        <a:lt1>
          <a:srgbClr val="D6EFD0"/>
        </a:lt1>
        <a:dk2>
          <a:srgbClr val="336699"/>
        </a:dk2>
        <a:lt2>
          <a:srgbClr val="65B5D1"/>
        </a:lt2>
        <a:accent1>
          <a:srgbClr val="9BB9C3"/>
        </a:accent1>
        <a:accent2>
          <a:srgbClr val="99CCFF"/>
        </a:accent2>
        <a:accent3>
          <a:srgbClr val="E8F6E4"/>
        </a:accent3>
        <a:accent4>
          <a:srgbClr val="404040"/>
        </a:accent4>
        <a:accent5>
          <a:srgbClr val="CBD9DE"/>
        </a:accent5>
        <a:accent6>
          <a:srgbClr val="8AB9E7"/>
        </a:accent6>
        <a:hlink>
          <a:srgbClr val="009999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postmortem_tp01018455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postmortem_tp01018455 4">
        <a:dk1>
          <a:srgbClr val="003300"/>
        </a:dk1>
        <a:lt1>
          <a:srgbClr val="FFFFFF"/>
        </a:lt1>
        <a:dk2>
          <a:srgbClr val="336600"/>
        </a:dk2>
        <a:lt2>
          <a:srgbClr val="FFCC66"/>
        </a:lt2>
        <a:accent1>
          <a:srgbClr val="996633"/>
        </a:accent1>
        <a:accent2>
          <a:srgbClr val="0099CC"/>
        </a:accent2>
        <a:accent3>
          <a:srgbClr val="ADB8AA"/>
        </a:accent3>
        <a:accent4>
          <a:srgbClr val="DADADA"/>
        </a:accent4>
        <a:accent5>
          <a:srgbClr val="CAB8AD"/>
        </a:accent5>
        <a:accent6>
          <a:srgbClr val="008AB9"/>
        </a:accent6>
        <a:hlink>
          <a:srgbClr val="FF9933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postmortem_tp01018455 5">
        <a:dk1>
          <a:srgbClr val="100000"/>
        </a:dk1>
        <a:lt1>
          <a:srgbClr val="FFFFFF"/>
        </a:lt1>
        <a:dk2>
          <a:srgbClr val="800000"/>
        </a:dk2>
        <a:lt2>
          <a:srgbClr val="FFCC66"/>
        </a:lt2>
        <a:accent1>
          <a:srgbClr val="003366"/>
        </a:accent1>
        <a:accent2>
          <a:srgbClr val="996633"/>
        </a:accent2>
        <a:accent3>
          <a:srgbClr val="C0AAAA"/>
        </a:accent3>
        <a:accent4>
          <a:srgbClr val="DADADA"/>
        </a:accent4>
        <a:accent5>
          <a:srgbClr val="AAADB8"/>
        </a:accent5>
        <a:accent6>
          <a:srgbClr val="8A5C2D"/>
        </a:accent6>
        <a:hlink>
          <a:srgbClr val="336699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postmortem_tp01018455 6">
        <a:dk1>
          <a:srgbClr val="666633"/>
        </a:dk1>
        <a:lt1>
          <a:srgbClr val="FFFFFF"/>
        </a:lt1>
        <a:dk2>
          <a:srgbClr val="CC9900"/>
        </a:dk2>
        <a:lt2>
          <a:srgbClr val="DDDDDD"/>
        </a:lt2>
        <a:accent1>
          <a:srgbClr val="CC6600"/>
        </a:accent1>
        <a:accent2>
          <a:srgbClr val="996633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8A5C2D"/>
        </a:accent6>
        <a:hlink>
          <a:srgbClr val="6633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Тема5</Template>
  <TotalTime>72</TotalTime>
  <Words>635</Words>
  <Application>Microsoft Office PowerPoint</Application>
  <PresentationFormat>Экран (4:3)</PresentationFormat>
  <Paragraphs>68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Тема5</vt:lpstr>
      <vt:lpstr>Александр Иванович Куприн</vt:lpstr>
      <vt:lpstr>Родился 28 августа 1870 года</vt:lpstr>
      <vt:lpstr>Мать – Любовь Алексеевна</vt:lpstr>
      <vt:lpstr>Разумовский пансион</vt:lpstr>
      <vt:lpstr>1889-1890</vt:lpstr>
      <vt:lpstr>Александровское училище</vt:lpstr>
      <vt:lpstr>Служба в армии</vt:lpstr>
      <vt:lpstr>Начало литературного творчества</vt:lpstr>
      <vt:lpstr>Отставка</vt:lpstr>
      <vt:lpstr>Странствия по России</vt:lpstr>
      <vt:lpstr>Основная черта его натуры - страстность</vt:lpstr>
      <vt:lpstr>Главное направление творчества Куприна</vt:lpstr>
      <vt:lpstr>Кумиры Куприна</vt:lpstr>
      <vt:lpstr>О Толстом:</vt:lpstr>
      <vt:lpstr>Чехов и Куприн</vt:lpstr>
      <vt:lpstr>Раннее творчество</vt:lpstr>
      <vt:lpstr>Более позднее творчество</vt:lpstr>
      <vt:lpstr>Куприн и революция</vt:lpstr>
      <vt:lpstr>Эмиграция</vt:lpstr>
      <vt:lpstr>Возвращение на родину</vt:lpstr>
      <vt:lpstr>Главное качество</vt:lpstr>
      <vt:lpstr>Домашнее задание: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Александр Иванович Куприн</dc:title>
  <dc:creator>Инесса</dc:creator>
  <cp:lastModifiedBy>Инесса</cp:lastModifiedBy>
  <cp:revision>9</cp:revision>
  <dcterms:created xsi:type="dcterms:W3CDTF">2013-06-06T09:42:28Z</dcterms:created>
  <dcterms:modified xsi:type="dcterms:W3CDTF">2013-06-06T11:05:10Z</dcterms:modified>
</cp:coreProperties>
</file>