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  <p:sldMasterId id="2147483725" r:id="rId3"/>
    <p:sldMasterId id="2147483740" r:id="rId4"/>
    <p:sldMasterId id="2147483754" r:id="rId5"/>
    <p:sldMasterId id="2147483767" r:id="rId6"/>
    <p:sldMasterId id="2147483780" r:id="rId7"/>
    <p:sldMasterId id="2147483792" r:id="rId8"/>
    <p:sldMasterId id="2147483805" r:id="rId9"/>
    <p:sldMasterId id="2147483819" r:id="rId10"/>
    <p:sldMasterId id="2147483831" r:id="rId11"/>
    <p:sldMasterId id="2147483844" r:id="rId12"/>
    <p:sldMasterId id="2147483858" r:id="rId13"/>
    <p:sldMasterId id="2147483871" r:id="rId14"/>
    <p:sldMasterId id="2147483884" r:id="rId15"/>
    <p:sldMasterId id="2147483899" r:id="rId16"/>
    <p:sldMasterId id="2147483913" r:id="rId17"/>
    <p:sldMasterId id="2147483926" r:id="rId18"/>
    <p:sldMasterId id="2147483939" r:id="rId19"/>
    <p:sldMasterId id="2147483951" r:id="rId20"/>
    <p:sldMasterId id="2147483964" r:id="rId21"/>
    <p:sldMasterId id="2147483978" r:id="rId22"/>
    <p:sldMasterId id="2147483990" r:id="rId23"/>
    <p:sldMasterId id="2147484003" r:id="rId24"/>
    <p:sldMasterId id="2147484015" r:id="rId25"/>
    <p:sldMasterId id="2147484027" r:id="rId26"/>
    <p:sldMasterId id="2147484039" r:id="rId27"/>
    <p:sldMasterId id="2147484051" r:id="rId28"/>
    <p:sldMasterId id="2147484063" r:id="rId29"/>
    <p:sldMasterId id="2147484076" r:id="rId30"/>
    <p:sldMasterId id="2147484088" r:id="rId31"/>
    <p:sldMasterId id="2147484100" r:id="rId32"/>
    <p:sldMasterId id="2147484112" r:id="rId33"/>
  </p:sldMasterIdLst>
  <p:notesMasterIdLst>
    <p:notesMasterId r:id="rId57"/>
  </p:notes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78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18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72F0-2C9E-4B92-AF0A-DB9C1C9F3456}" type="datetimeFigureOut">
              <a:rPr lang="ru-RU" smtClean="0"/>
              <a:t>30.03.2009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57C87-DF83-45A4-B607-DFA466EEF7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7C87-DF83-45A4-B607-DFA466EEF7E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703EA-E94D-4769-A99E-5FFB7FBD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2288-6201-463F-BC88-B29E9AC03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22A97-EA61-4FC7-81E6-8BA97A8D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1888-2140-43DB-A03F-BA6FAFB8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5FE5-E9A9-4984-A866-8DA71E2A7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AB88E-608B-41D5-BB6C-1EB6DBC34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3C299-12AE-4387-9928-05ACDB5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951F2-BF83-4531-9694-869455DE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4CE6-56C6-4E98-9496-92C5DB2BE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589-7394-4593-963B-21705EE7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A4852E-7491-45E2-BF54-D4A8ECFDC4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6BD8-4CB1-49FF-ACC2-201E794BF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DD5D5-82DE-4158-90F5-359F8D218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41C8D-EBE3-43B4-AE0D-FF565F53D4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2A99-5F1A-4E06-A1E7-3B09243DF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D89E-5869-42A1-B196-246B43937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FD33-A3BE-4D29-A7CE-F9F5CCBD0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F881-59A4-4AF8-A4AE-2CDACF4AAC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05E85-3794-4CB7-9C5F-3658D010B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7E71-3C1A-4E07-82C8-5AF75327B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2ED3-81A3-436A-8DA7-FD00103AE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9A223888-DD98-4F36-A4CB-9C05D4155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1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703EA-E94D-4769-A99E-5FFB7FBD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2580A-F2ED-4D7B-89F2-8E4032061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083E-5586-4117-988A-17BD4568C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72288-6201-463F-BC88-B29E9AC0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C54F-0048-46E9-A74E-77F60CCB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FC49-1ACA-40EC-AFD8-52BEBC59B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2C04-09B1-4169-888D-9202C0875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8F266-2219-4E2E-B2E3-66E82403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BE55-D8CD-423A-AE33-AFEDB187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D890-C062-4F9B-B8A6-22138297E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2F87-662E-40D0-8D6E-2516F1042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0CD1-FFAE-497A-8C5D-1BDBFB08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D436-6276-417D-A88E-E5FA86B52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6C241-3DF6-4E5D-AD8F-D6D86A8B0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22A97-EA61-4FC7-81E6-8BA97A8D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A1888-2140-43DB-A03F-BA6FAFB8B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A8503B-AC01-4341-8D4F-8C7DF2C2B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B1A2-6EB5-4650-BAC0-07F5727B4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A5E0-A2D5-43AE-B850-F65D541D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C711F-4314-4186-B3B8-315A43A5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6DB8-391D-4E4E-A3CA-9E029E34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EEC8-A3AB-4DBC-A8A6-70A32DD87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EF59-C9CB-45AA-819B-B0B1A466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C0C3-1ABB-4B1D-99EF-9EB2659C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95FE5-E9A9-4984-A866-8DA71E2A7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FEEF-DB31-442E-AF59-F6C17C59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8604-4B9D-4A28-A0C2-37104B10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8F9F-B84C-4AA3-9C87-D5D1890F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AFA2-72C1-4892-A0A2-DFBE1FCF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9AB6-C0CA-4CFE-B244-4309EF8DF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CF9E-17C7-4E6B-B6D4-DF2E5243C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C0E5C2-F2EA-49C3-9C08-032E4678E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6CB5-1A85-4A12-86B6-A7C33969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8918-72B3-4C13-8374-259106289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66061-CBEA-4039-9F40-D219163F8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AB88E-608B-41D5-BB6C-1EB6DBC34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F3A5-27D2-4B6D-BB61-E69BFA187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BF31-15B9-4919-B256-FD2FD85D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230B-9FA9-4D17-BD49-B54A98207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90B3-6ADE-4C0C-8207-64AFEC5D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3FF4-C120-4BF4-A0CA-6CE76EA29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C953-E67E-42D7-A14F-0578EA0A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0872-F3A8-41E0-A5A1-28EC2858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C7F7-A987-4E65-94CD-C017DFE1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C2D6-62B2-457D-959F-5828F6FB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3C299-12AE-4387-9928-05ACDB51C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951F2-BF83-4531-9694-869455DEB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D8206C-10B0-48E2-B832-8C533996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A229-D73D-4A2C-92E8-9A03284C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AA3A-95CD-42DC-B468-F1565AEF2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CFF2-B96E-45C3-8CB2-7CBEFCE9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5768-6E56-41A8-A038-44B91EDEF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4296-6390-45EC-B352-6374F429C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1EFF-BBFA-41E1-926E-7361027E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010E-A855-4069-8EE6-555705E0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1544-C8B2-4B5F-8005-65CB9C48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84CE6-56C6-4E98-9496-92C5DB2BE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2141-7EE1-421F-A31F-1935BB77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1FC4-A8C5-4750-A0E5-2462020E1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FFB5-6D50-4502-A0F2-20AC7EE6D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1188B-BBA2-4449-B9AC-FDFFB59E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69589-7394-4593-963B-21705EE79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23BB0D-F5C6-4464-AD5B-8E9577F9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1DC5-EF47-42A5-8E62-DD108B2FD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E85A-ADB1-48AF-811B-33BAD498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B75E-37BD-41AB-81FC-FEF4878D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F7D9-59D4-487E-BEAA-8C0E1C62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27D8-4BA0-4003-A3D4-5738C360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6569-91AC-4560-B4F4-D9B7FFAE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F3D3-CC68-4C91-91FF-A9EB762A4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FB02-575D-480B-99D1-3BBF6ABA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DBC3-2A6F-48C9-B509-21EAB059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6AB5-9467-472F-9EB5-670F64DF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3FB1-2AD8-48C1-A806-7ECEB0D8E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3888-DD98-4F36-A4CB-9C05D4155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703EA-E94D-4769-A99E-5FFB7FBD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2288-6201-463F-BC88-B29E9AC03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22A97-EA61-4FC7-81E6-8BA97A8D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A8503B-AC01-4341-8D4F-8C7DF2C2B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1888-2140-43DB-A03F-BA6FAFB8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5FE5-E9A9-4984-A866-8DA71E2A7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AB88E-608B-41D5-BB6C-1EB6DBC34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3C299-12AE-4387-9928-05ACDB5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951F2-BF83-4531-9694-869455DE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4CE6-56C6-4E98-9496-92C5DB2BE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589-7394-4593-963B-21705EE7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A4852E-7491-45E2-BF54-D4A8ECFDC4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B1A2-6EB5-4650-BAC0-07F5727B4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6BD8-4CB1-49FF-ACC2-201E794BF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DD5D5-82DE-4158-90F5-359F8D218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41C8D-EBE3-43B4-AE0D-FF565F53D4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2A99-5F1A-4E06-A1E7-3B09243DF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D89E-5869-42A1-B196-246B43937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FD33-A3BE-4D29-A7CE-F9F5CCBD0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F881-59A4-4AF8-A4AE-2CDACF4AAC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05E85-3794-4CB7-9C5F-3658D010B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7E71-3C1A-4E07-82C8-5AF75327B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2ED3-81A3-436A-8DA7-FD00103AE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A5E0-A2D5-43AE-B850-F65D541D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C711F-4314-4186-B3B8-315A43A5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6DB8-391D-4E4E-A3CA-9E029E34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188B-BBA2-4449-B9AC-FDFFB59EA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EEC8-A3AB-4DBC-A8A6-70A32DD87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E2C8-E4DC-47B8-A4AB-D09A8E3A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1C9D-B20B-4EF8-BDD7-5E17FBA30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48CF-F572-4A25-A959-BECF59D46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0979-DD5A-4ACE-B4FF-EBC65AFA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1963-B400-4456-BAFC-5E769E4F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9F8D-8332-4A16-80A3-0F83EFED2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EF59-C9CB-45AA-819B-B0B1A466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01AB-81B9-42B0-B825-9EE47419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64D1-F177-445D-826E-DEFD0C5A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C4EC-AE12-4EDE-8B45-6E1712201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D865-B6F7-4F07-B7D9-22D54C8C0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A9E05-FC8B-4382-AF7E-F5C71DBF5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93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94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188B-BBA2-4449-B9AC-FDFFB59EA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C0C3-1ABB-4B1D-99EF-9EB2659C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397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397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7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39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398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8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8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8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399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401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402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</p:grpSp>
      <p:sp>
        <p:nvSpPr>
          <p:cNvPr id="840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0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402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02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02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6538EE-06DD-40FB-87BC-56E46E83D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7358C-AAF0-4022-8F87-F47C08FE9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BA025-9C00-43C0-AD0C-E79AB4D33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A351-A383-487F-868D-22A94A6C1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FEEF-DB31-442E-AF59-F6C17C59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8361B-C479-4D1D-A07E-19B2F5553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AD99-4FB3-4496-9AF6-8EA6371DC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48D4-03D0-4437-BED4-FB30767B6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21374-5D8C-416B-9E2B-245F032B3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BE54-B288-4698-8F70-C84AFC187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224A-B53D-4F0B-B0AC-56CF4B894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84E9-DF43-4656-A194-723ED4132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BB9A-344D-4D77-A8CB-6168AF792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57D92-C19C-470C-B604-768A8B09F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011C-E296-49DA-B4D9-C7FFFED17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8604-4B9D-4A28-A0C2-37104B10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5043-26DF-460D-8B66-B5AC034204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FD85-0A15-4699-BF82-6B176721D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36DD-B7EA-4E29-B10C-39B9E12AEF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548D3-A3D0-4E46-8397-45DE30FA2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8D780-AD4A-4B9B-9E4D-B1AAAE1295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9FD91-7D3B-41D3-8343-103F8778D8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142A-0416-453A-9C93-4F912DF01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CB22-E0D2-4407-A040-9EE7D4DFD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6583A9-12F9-4B6C-A4E3-F4ADE7782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2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205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5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6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E55948-6AC5-4AFF-8F21-319F21723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8F9F-B84C-4AA3-9C87-D5D1890F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180622-6E34-4631-96FE-DE67C2C58AD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95850A-F22D-45C0-960A-41B41235A8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F938E-C862-4E2D-9634-7FF805B11D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7D4DF7-2021-449D-8382-35B343E96E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18C50C-EB1C-4C5A-8323-6F6CBBCA7F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03D7E5-1189-4546-BA62-136370932D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B39DD9-6538-4537-B90F-E4C8F398CB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6803B-4438-4F55-9E2E-AA94895B40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DEDFE-38C2-427E-868C-7846DC22FF8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A62118-7FF7-4CCF-B12F-A5B990E914B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AFA2-72C1-4892-A0A2-DFBE1FCF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57D62-DB3B-48D9-88F1-788F7220F8D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3040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926B4-7A5D-4DD5-9B1F-04B984C97CA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5138-7DF2-4458-B1A5-F42C414B5EC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3DCF-8B43-49B6-9B26-A2A47998A62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72B21-94D0-42EF-944C-9DBE0449BA2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3D81-A3E7-4CC5-80CD-8244060AA4F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17FD-901C-4355-A26B-1F39B9FDA1C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A87A-ECEF-409A-8D6E-B3A122E06C2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6B3CF-05E5-4C1F-94DF-A485EF7C088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FD7F-06DC-4221-9553-99CF120BC2C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9AB6-C0CA-4CFE-B244-4309EF8DF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C7950-8083-4AAC-890D-33DAB77A6D2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2293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23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23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23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9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188B-BBA2-4449-B9AC-FDFFB59EA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CF9E-17C7-4E6B-B6D4-DF2E5243C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211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94212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4213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92F9DAAB-44FF-42F0-82AA-D7D1B06D6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0363-090C-4DD0-AD91-472895588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E386-8AF3-4A05-9098-596CC68CCD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E6411-A779-490A-83FC-BCC512D514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A3620-21AA-4F81-92CB-B79C0D637B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FBE65-ECB1-4C35-A136-04B76024D8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652E-9728-488B-A4B4-3C1443878F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854FF-5BB8-4A57-B7AF-BBB1F1352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C0E5C2-F2EA-49C3-9C08-032E4678E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50186-5767-4D7E-ADA3-67312CDDD2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23A2C-6DDF-4B48-9347-915790859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6512-9B6C-45AF-A991-518A205DC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1DC1A5-C15C-44C3-A2C6-8936D3158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6CB5-1A85-4A12-86B6-A7C33969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8918-72B3-4C13-8374-259106289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66061-CBEA-4039-9F40-D219163F8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F3A5-27D2-4B6D-BB61-E69BFA187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BF31-15B9-4919-B256-FD2FD85D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230B-9FA9-4D17-BD49-B54A98207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90B3-6ADE-4C0C-8207-64AFEC5D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3FF4-C120-4BF4-A0CA-6CE76EA29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C953-E67E-42D7-A14F-0578EA0A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0872-F3A8-41E0-A5A1-28EC2858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C7F7-A987-4E65-94CD-C017DFE1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C2D6-62B2-457D-959F-5828F6FB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D8206C-10B0-48E2-B832-8C533996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A229-D73D-4A2C-92E8-9A03284C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AA3A-95CD-42DC-B468-F1565AEF2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CFF2-B96E-45C3-8CB2-7CBEFCE9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5768-6E56-41A8-A038-44B91EDEF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4296-6390-45EC-B352-6374F429C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1EFF-BBFA-41E1-926E-7361027E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010E-A855-4069-8EE6-555705E0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1544-C8B2-4B5F-8005-65CB9C48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2141-7EE1-421F-A31F-1935BB77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1FC4-A8C5-4750-A0E5-2462020E1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FFB5-6D50-4502-A0F2-20AC7EE6D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1188B-BBA2-4449-B9AC-FDFFB59E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23BB0D-F5C6-4464-AD5B-8E9577F9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1DC5-EF47-42A5-8E62-DD108B2FD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E85A-ADB1-48AF-811B-33BAD498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B75E-37BD-41AB-81FC-FEF4878D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F7D9-59D4-487E-BEAA-8C0E1C62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27D8-4BA0-4003-A3D4-5738C360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6569-91AC-4560-B4F4-D9B7FFAE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F3D3-CC68-4C91-91FF-A9EB762A4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FB02-575D-480B-99D1-3BBF6ABA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DBC3-2A6F-48C9-B509-21EAB059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6AB5-9467-472F-9EB5-670F64DF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3FB1-2AD8-48C1-A806-7ECEB0D8E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3888-DD98-4F36-A4CB-9C05D4155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8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2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image" Target="../media/image7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3E3D30-DC9F-4C2C-906B-AF82CE1EEF1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0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0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0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0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D919F01B-2062-439A-80DB-CD967CE6E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587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587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0C3A330B-344B-42E2-9910-A937B9337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</p:sldLayoutIdLst>
  <p:transition spd="med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3289F361-A45F-4E8E-959B-3276722D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ransition spd="med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17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F26C8B8F-F744-43C4-8DFE-20F20089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 spd="med">
    <p:comb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95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E6D6179F-3FAA-417A-836B-5520D3B5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FA28CBC-1471-4B4B-BD27-1E8BABD7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ransition spd="med">
    <p:comb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3E3D30-DC9F-4C2C-906B-AF82CE1EEF1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712230E-D7F9-4403-8A56-67A8154F1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 Black" pitchFamily="34" charset="0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583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29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9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9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9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29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29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0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</p:grpSp>
      <p:sp>
        <p:nvSpPr>
          <p:cNvPr id="8300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00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/>
            </a:lvl1pPr>
          </a:lstStyle>
          <a:p>
            <a:endParaRPr lang="ru-RU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/>
            </a:lvl1pPr>
          </a:lstStyle>
          <a:p>
            <a:endParaRPr lang="ru-RU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/>
            </a:lvl1pPr>
          </a:lstStyle>
          <a:p>
            <a:fld id="{147F494B-5F7B-40C3-9478-6DA8E774E1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1B61A5AD-4363-4D41-B7A3-F31EF8DB82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0C3A330B-344B-42E2-9910-A937B9337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ransition spd="med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1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10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60A3700-DBB0-4481-8F33-F6E0F9F804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10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+mj-lt"/>
              </a:defRPr>
            </a:lvl1pPr>
          </a:lstStyle>
          <a:p>
            <a:fld id="{B70F87F9-E0C6-44FB-A0E3-8204E2A6F3C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293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2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2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31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89" name="Picture 5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93190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91" name="Picture 7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9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2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3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32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2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3289F361-A45F-4E8E-959B-3276722D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 spd="med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17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F26C8B8F-F744-43C4-8DFE-20F20089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 spd="med">
    <p:comb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95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E6D6179F-3FAA-417A-836B-5520D3B5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FA28CBC-1471-4B4B-BD27-1E8BABD7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med">
    <p:comb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олимпиаде по русскому языку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«Школы юного филолога»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50004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МОУ «СОШ №13 с УИОП»</a:t>
            </a:r>
            <a:endParaRPr lang="ru-RU" b="1" i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3124204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Можно ли считать этимологически родственными слова: </a:t>
            </a:r>
            <a:r>
              <a:rPr lang="ru-RU" sz="2000" b="1" dirty="0" smtClean="0"/>
              <a:t>век – веко – увечье - вечер?</a:t>
            </a:r>
            <a:endParaRPr lang="ru-RU" sz="20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3857651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Этимологически родственные век и увечье. Век – первоначальное значение – сила, здоровье</a:t>
            </a:r>
          </a:p>
          <a:p>
            <a:pPr>
              <a:buNone/>
            </a:pPr>
            <a:r>
              <a:rPr lang="ru-RU" sz="1600" b="1" dirty="0" smtClean="0"/>
              <a:t>Увечье – приставка У – отрицательное значение придаёт.</a:t>
            </a:r>
          </a:p>
          <a:p>
            <a:pPr>
              <a:buNone/>
            </a:pPr>
            <a:r>
              <a:rPr lang="ru-RU" sz="1600" b="1" dirty="0" smtClean="0"/>
              <a:t>Этимологически родственные </a:t>
            </a:r>
            <a:r>
              <a:rPr lang="ru-RU" sz="1600" b="1" dirty="0" smtClean="0"/>
              <a:t>веко и вечер. </a:t>
            </a:r>
            <a:r>
              <a:rPr lang="ru-RU" sz="1600" b="1" dirty="0" smtClean="0"/>
              <a:t>Веко </a:t>
            </a:r>
            <a:r>
              <a:rPr lang="ru-RU" sz="1600" b="1" dirty="0" smtClean="0"/>
              <a:t>– буквально «покрышка»</a:t>
            </a:r>
          </a:p>
          <a:p>
            <a:pPr>
              <a:buNone/>
            </a:pPr>
            <a:r>
              <a:rPr lang="ru-RU" sz="1600" b="1" dirty="0" smtClean="0"/>
              <a:t>Вечер – буквально «закрывающий день». К/Ч</a:t>
            </a:r>
            <a:endParaRPr lang="ru-RU" sz="16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ечер на ре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14818"/>
            <a:ext cx="2762237" cy="2071678"/>
          </a:xfrm>
          <a:prstGeom prst="rect">
            <a:avLst/>
          </a:prstGeom>
        </p:spPr>
      </p:pic>
      <p:pic>
        <p:nvPicPr>
          <p:cNvPr id="8" name="Рисунок 7" descr="глаза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2143116"/>
            <a:ext cx="1354023" cy="685804"/>
          </a:xfrm>
          <a:prstGeom prst="rect">
            <a:avLst/>
          </a:prstGeom>
        </p:spPr>
      </p:pic>
      <p:pic>
        <p:nvPicPr>
          <p:cNvPr id="9" name="Рисунок 8" descr="песочные часы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786322"/>
            <a:ext cx="778333" cy="115253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60753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Можно ли считать этимологически родственными слова: </a:t>
            </a:r>
            <a:r>
              <a:rPr lang="ru-RU" sz="1800" b="1" dirty="0" smtClean="0"/>
              <a:t>вор – врать – ворожить – врач – ворон – воронка - вороной?</a:t>
            </a: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29058" y="1285860"/>
            <a:ext cx="2857520" cy="4600590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/>
              <a:t>Вор – </a:t>
            </a:r>
            <a:r>
              <a:rPr lang="ru-RU" sz="1800" i="1" dirty="0" err="1" smtClean="0"/>
              <a:t>вьрати</a:t>
            </a:r>
            <a:r>
              <a:rPr lang="ru-RU" sz="1800" i="1" dirty="0" smtClean="0"/>
              <a:t> – «врать» Первичное значение «лгун, обманщик»</a:t>
            </a:r>
          </a:p>
          <a:p>
            <a:pPr>
              <a:buNone/>
            </a:pPr>
            <a:r>
              <a:rPr lang="ru-RU" sz="1800" i="1" dirty="0" smtClean="0"/>
              <a:t>Врать – врач – исконно русские. </a:t>
            </a:r>
            <a:r>
              <a:rPr lang="ru-RU" sz="1800" i="1" dirty="0" err="1" smtClean="0"/>
              <a:t>Вьрати</a:t>
            </a:r>
            <a:r>
              <a:rPr lang="ru-RU" sz="1800" i="1" dirty="0" smtClean="0"/>
              <a:t> «говорить» + ЧЬ</a:t>
            </a:r>
          </a:p>
          <a:p>
            <a:pPr>
              <a:buNone/>
            </a:pPr>
            <a:r>
              <a:rPr lang="ru-RU" sz="1800" i="1" dirty="0" smtClean="0"/>
              <a:t>Ворон – вороной – </a:t>
            </a:r>
            <a:r>
              <a:rPr lang="ru-RU" sz="1800" i="1" dirty="0" err="1" smtClean="0"/>
              <a:t>общеслав</a:t>
            </a:r>
            <a:r>
              <a:rPr lang="ru-RU" sz="1800" i="1" dirty="0" smtClean="0"/>
              <a:t>. </a:t>
            </a:r>
            <a:r>
              <a:rPr lang="ru-RU" sz="1800" i="1" dirty="0" smtClean="0"/>
              <a:t>Буквально «цвета воронова крыла»</a:t>
            </a:r>
          </a:p>
          <a:p>
            <a:pPr>
              <a:buNone/>
            </a:pPr>
            <a:r>
              <a:rPr lang="ru-RU" sz="1800" i="1" dirty="0" smtClean="0"/>
              <a:t>Ворожит от ворог- враг</a:t>
            </a:r>
          </a:p>
          <a:p>
            <a:pPr>
              <a:buNone/>
            </a:pPr>
            <a:r>
              <a:rPr lang="ru-RU" sz="1800" i="1" dirty="0" smtClean="0"/>
              <a:t>Таким образом этимологически родственными являются вор, врать, врач</a:t>
            </a:r>
            <a:endParaRPr lang="ru-RU" sz="1800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Вор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571612"/>
            <a:ext cx="1141470" cy="1528754"/>
          </a:xfrm>
          <a:prstGeom prst="rect">
            <a:avLst/>
          </a:prstGeom>
        </p:spPr>
      </p:pic>
      <p:pic>
        <p:nvPicPr>
          <p:cNvPr id="16" name="Рисунок 15" descr="лошадка качал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500438"/>
            <a:ext cx="2361740" cy="1762493"/>
          </a:xfrm>
          <a:prstGeom prst="rect">
            <a:avLst/>
          </a:prstGeom>
        </p:spPr>
      </p:pic>
      <p:pic>
        <p:nvPicPr>
          <p:cNvPr id="17" name="Рисунок 16" descr="врач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86" y="4214818"/>
            <a:ext cx="1391110" cy="2184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50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60753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Можно ли считать этимологически родственными слова</a:t>
            </a:r>
            <a:r>
              <a:rPr lang="ru-RU" sz="1800" b="1" dirty="0" smtClean="0"/>
              <a:t>: ваять – вить - вития ?</a:t>
            </a: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857620" y="1428736"/>
            <a:ext cx="4981580" cy="445771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Ваять (</a:t>
            </a:r>
            <a:r>
              <a:rPr lang="ru-RU" sz="1800" dirty="0" err="1" smtClean="0"/>
              <a:t>общеслав</a:t>
            </a:r>
            <a:r>
              <a:rPr lang="ru-RU" sz="1800" dirty="0" smtClean="0"/>
              <a:t>.) от глагола «вить». Развитие значения шло таким образом: «заставлять виться» – «плести» – «лепить из глины» – «высекать из камня»</a:t>
            </a:r>
          </a:p>
          <a:p>
            <a:pPr>
              <a:buNone/>
            </a:pPr>
            <a:r>
              <a:rPr lang="ru-RU" sz="1800" dirty="0" smtClean="0"/>
              <a:t>Вития – поэт – тот, кто вьёт, плетёт стихи, стихоплёт</a:t>
            </a:r>
            <a:endParaRPr lang="ru-RU" sz="18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7643834" y="5357826"/>
            <a:ext cx="1042416" cy="1042416"/>
          </a:xfrm>
          <a:prstGeom prst="actionButtonForwardNex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Рисунок 7" descr="смайл-поэ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1213975" cy="1200157"/>
          </a:xfrm>
          <a:prstGeom prst="rect">
            <a:avLst/>
          </a:prstGeom>
        </p:spPr>
      </p:pic>
      <p:pic>
        <p:nvPicPr>
          <p:cNvPr id="9" name="Рисунок 8" descr="Бюст Пушкин-мальчик Штейн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500570"/>
            <a:ext cx="1657581" cy="1714739"/>
          </a:xfrm>
          <a:prstGeom prst="rect">
            <a:avLst/>
          </a:prstGeom>
        </p:spPr>
      </p:pic>
      <p:pic>
        <p:nvPicPr>
          <p:cNvPr id="10" name="Рисунок 9" descr="Мифы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14752"/>
            <a:ext cx="3370542" cy="180369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1" y="1600200"/>
            <a:ext cx="2786082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Можно ли считать этимологически родственными слова: </a:t>
            </a:r>
            <a:r>
              <a:rPr lang="ru-RU" sz="1800" b="1" dirty="0" smtClean="0"/>
              <a:t> верста – вертеть – верстак – сверстник – вертел - время?</a:t>
            </a:r>
            <a:endParaRPr lang="ru-RU" sz="1800" b="1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5" y="1600200"/>
            <a:ext cx="3857651" cy="4525963"/>
          </a:xfrm>
        </p:spPr>
        <p:txBody>
          <a:bodyPr/>
          <a:lstStyle/>
          <a:p>
            <a:pPr>
              <a:buNone/>
            </a:pPr>
            <a:r>
              <a:rPr lang="ru-RU" sz="1600" b="1" i="1" u="sng" dirty="0" smtClean="0"/>
              <a:t>Верста </a:t>
            </a:r>
            <a:r>
              <a:rPr lang="ru-RU" sz="1600" dirty="0" smtClean="0"/>
              <a:t>– от основы «вертеть» Первичное значение «оборот плуга», затем «расстояние от одного до другого поворота плуга»</a:t>
            </a:r>
          </a:p>
          <a:p>
            <a:pPr>
              <a:buNone/>
            </a:pPr>
            <a:r>
              <a:rPr lang="ru-RU" sz="1600" b="1" i="1" u="sng" dirty="0" smtClean="0"/>
              <a:t>Вертеть – вертел </a:t>
            </a:r>
            <a:r>
              <a:rPr lang="ru-RU" sz="1600" dirty="0" smtClean="0"/>
              <a:t>– от основы «вертеть». Буквально «то, что вертят, когда жарят мясо»</a:t>
            </a:r>
          </a:p>
          <a:p>
            <a:pPr>
              <a:buNone/>
            </a:pPr>
            <a:r>
              <a:rPr lang="ru-RU" sz="1600" b="1" i="1" u="sng" dirty="0" smtClean="0"/>
              <a:t>Время</a:t>
            </a:r>
            <a:r>
              <a:rPr lang="ru-RU" sz="1600" dirty="0" smtClean="0"/>
              <a:t> (</a:t>
            </a:r>
            <a:r>
              <a:rPr lang="ru-RU" sz="1600" dirty="0" err="1" smtClean="0"/>
              <a:t>старослав</a:t>
            </a:r>
            <a:r>
              <a:rPr lang="ru-RU" sz="1600" dirty="0" smtClean="0"/>
              <a:t>.) – первоначальное значение «возвращение, чередование дня и ночи».</a:t>
            </a:r>
          </a:p>
          <a:p>
            <a:pPr>
              <a:buNone/>
            </a:pPr>
            <a:r>
              <a:rPr lang="ru-RU" sz="1600" b="1" i="1" u="sng" dirty="0" smtClean="0"/>
              <a:t>Сверстник </a:t>
            </a:r>
            <a:r>
              <a:rPr lang="ru-RU" sz="1600" dirty="0" smtClean="0"/>
              <a:t>– от верста, буквально «те, у кого вёрсты одинаковые»</a:t>
            </a:r>
          </a:p>
          <a:p>
            <a:pPr>
              <a:buNone/>
            </a:pPr>
            <a:r>
              <a:rPr lang="ru-RU" sz="1600" b="1" i="1" u="sng" dirty="0" smtClean="0"/>
              <a:t>Верстак</a:t>
            </a:r>
            <a:r>
              <a:rPr lang="ru-RU" sz="1600" dirty="0" smtClean="0"/>
              <a:t> – от верстать – «делать, собирать»</a:t>
            </a:r>
            <a:endParaRPr lang="ru-RU" sz="1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будильн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0"/>
            <a:ext cx="1238250" cy="1371600"/>
          </a:xfrm>
          <a:prstGeom prst="rect">
            <a:avLst/>
          </a:prstGeom>
        </p:spPr>
      </p:pic>
      <p:pic>
        <p:nvPicPr>
          <p:cNvPr id="8" name="Рисунок 7" descr="двое учатся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1785926"/>
            <a:ext cx="1619251" cy="1620082"/>
          </a:xfrm>
          <a:prstGeom prst="rect">
            <a:avLst/>
          </a:prstGeom>
        </p:spPr>
      </p:pic>
      <p:pic>
        <p:nvPicPr>
          <p:cNvPr id="9" name="Рисунок 8" descr="самокат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000504"/>
            <a:ext cx="2247900" cy="1685925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60753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Объясните значение и происхождение </a:t>
            </a:r>
            <a:r>
              <a:rPr lang="ru-RU" sz="2400" b="1" dirty="0" smtClean="0"/>
              <a:t>крылатого выражения «не мечите бисер перед свиньями»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786182" y="1500174"/>
            <a:ext cx="5053018" cy="438627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Бесполезно говорить о вечных ценностях с теми, кто не способен ни понять, ни оценить этого.</a:t>
            </a:r>
          </a:p>
          <a:p>
            <a:pPr>
              <a:buNone/>
            </a:pPr>
            <a:r>
              <a:rPr lang="ru-RU" sz="1800" b="1" dirty="0" smtClean="0"/>
              <a:t>Из нагорной проповеди Христа: «Не давайте святыни псам и не бросайте жемчуга ваши перед свиньями».</a:t>
            </a:r>
            <a:endParaRPr lang="ru-RU" sz="18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85720" y="214290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рылов Свинья под дуб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786190"/>
            <a:ext cx="2486011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117877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Объясните значение и происхождение крылатого выражения </a:t>
            </a:r>
            <a:r>
              <a:rPr lang="ru-RU" b="1" dirty="0" smtClean="0"/>
              <a:t>«великий комбинатор»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4373589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Мошенник, плут. Из романа Ильфа и Петрова «12 стульев».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4282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6075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Объясните значение и происхождение фразеологизма </a:t>
            </a:r>
            <a:r>
              <a:rPr lang="ru-RU" sz="2400" b="1" dirty="0" smtClean="0"/>
              <a:t>Фома неверующий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71868" y="1600200"/>
            <a:ext cx="4643469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Человек, которого трудно заставить поверить во что-либо.</a:t>
            </a:r>
          </a:p>
          <a:p>
            <a:pPr>
              <a:buNone/>
            </a:pPr>
            <a:r>
              <a:rPr lang="ru-RU" sz="1800" dirty="0" smtClean="0"/>
              <a:t>Речь идёт про апостола Фому, когда ему рассказали о воскрешении распятого Христа, он сказал, что пока сам не увидит, не поверит.</a:t>
            </a:r>
            <a:endParaRPr lang="ru-RU" sz="18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5720" y="214290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стромирово Евангелие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429000"/>
            <a:ext cx="2299722" cy="2824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Христос на кресте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071941"/>
            <a:ext cx="1357322" cy="20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6075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Объясните значение и происхождение фразеологизма </a:t>
            </a:r>
            <a:r>
              <a:rPr lang="ru-RU" sz="2400" dirty="0" smtClean="0"/>
              <a:t>умывать руки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43306" y="1428736"/>
            <a:ext cx="5195894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Отстраняться отчего-либо, снимать с себя ответственность. </a:t>
            </a:r>
            <a:r>
              <a:rPr lang="ru-RU" sz="2000" dirty="0" smtClean="0"/>
              <a:t>У некоторых древних народов судьи в знак своей беспристрастности совершали символический обряд: умывали руки.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4282" y="214290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4060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786190"/>
            <a:ext cx="2928926" cy="219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6075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Объясните значение и происхождение фразеологизма хлеб насущный</a:t>
            </a:r>
            <a:endParaRPr lang="ru-RU" sz="24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444502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Средство, необходимое для существования. Выражение из молитвы: «Хлеб наш насущный </a:t>
            </a:r>
            <a:r>
              <a:rPr lang="ru-RU" sz="2000" dirty="0" err="1" smtClean="0"/>
              <a:t>даждь</a:t>
            </a:r>
            <a:r>
              <a:rPr lang="ru-RU" sz="2000" dirty="0" smtClean="0"/>
              <a:t> нам днесь».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4282" y="214290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стромирово Евангелие Заглавные буквы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00504"/>
            <a:ext cx="4233672" cy="203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18931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Укажите различия в значении слов: г</a:t>
            </a:r>
            <a:r>
              <a:rPr lang="ru-RU" dirty="0" smtClean="0"/>
              <a:t>лавный - заглавный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423071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Главный – основной, ведущий</a:t>
            </a:r>
          </a:p>
          <a:p>
            <a:pPr>
              <a:buNone/>
            </a:pPr>
            <a:r>
              <a:rPr lang="ru-RU" dirty="0" smtClean="0"/>
              <a:t>Заглавный – одноимённый с заглавием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древняя кни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071942"/>
            <a:ext cx="307657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вопрос!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143933" cy="43925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9052"/>
                <a:gridCol w="1201804"/>
                <a:gridCol w="1272498"/>
                <a:gridCol w="1343193"/>
                <a:gridCol w="1343193"/>
                <a:gridCol w="1244193"/>
              </a:tblGrid>
              <a:tr h="826998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10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20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30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40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50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057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Вопрос</a:t>
                      </a:r>
                      <a:r>
                        <a:rPr lang="ru-RU" sz="200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 от писателя</a:t>
                      </a:r>
                      <a:endParaRPr lang="ru-RU" sz="20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2" action="ppaction://hlinksldjump"/>
                        </a:rPr>
                        <a:t>10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3" action="ppaction://hlinksldjump"/>
                        </a:rPr>
                        <a:t>20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4" action="ppaction://hlinksldjump"/>
                        </a:rPr>
                        <a:t>30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5" action="ppaction://hlinksldjump"/>
                        </a:rPr>
                        <a:t>40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6" action="ppaction://hlinksldjump"/>
                        </a:rPr>
                        <a:t>50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8269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Этимология</a:t>
                      </a:r>
                      <a:endParaRPr lang="ru-RU" sz="20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7" action="ppaction://hlinksldjump"/>
                        </a:rPr>
                        <a:t>10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8" action="ppaction://hlinksldjump"/>
                        </a:rPr>
                        <a:t>20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9" action="ppaction://hlinksldjump"/>
                        </a:rPr>
                        <a:t>30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0" action="ppaction://hlinksldjump"/>
                        </a:rPr>
                        <a:t>40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1" action="ppaction://hlinksldjump"/>
                        </a:rPr>
                        <a:t>50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835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Объясни фразеологизм</a:t>
                      </a:r>
                      <a:endParaRPr lang="ru-RU" sz="20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2" action="ppaction://hlinksldjump"/>
                        </a:rPr>
                        <a:t>10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3" action="ppaction://hlinksldjump"/>
                        </a:rPr>
                        <a:t>20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4" action="ppaction://hlinksldjump"/>
                        </a:rPr>
                        <a:t>30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5" action="ppaction://hlinksldjump"/>
                        </a:rPr>
                        <a:t>40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6" action="ppaction://hlinksldjump"/>
                        </a:rPr>
                        <a:t>50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8269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12700">
                            <a:solidFill>
                              <a:schemeClr val="tx1"/>
                            </a:solidFill>
                          </a:ln>
                        </a:rPr>
                        <a:t>Паронимы</a:t>
                      </a:r>
                      <a:endParaRPr lang="ru-RU" sz="20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7" action="ppaction://hlinksldjump"/>
                        </a:rPr>
                        <a:t>10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8" action="ppaction://hlinksldjump"/>
                        </a:rPr>
                        <a:t>20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19" action="ppaction://hlinksldjump"/>
                        </a:rPr>
                        <a:t>30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20" action="ppaction://hlinksldjump"/>
                        </a:rPr>
                        <a:t>40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 w="12700">
                            <a:solidFill>
                              <a:schemeClr val="tx1"/>
                            </a:solidFill>
                          </a:ln>
                          <a:hlinkClick r:id="rId21" action="ppaction://hlinksldjump"/>
                        </a:rPr>
                        <a:t>50</a:t>
                      </a:r>
                      <a:endParaRPr lang="ru-RU" sz="3600" b="1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58420" marR="5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18931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Составьте словосочетания со словами-паронимами: желанный - желательный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394496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Желанный гость – желательно сделать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сова с вопросам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643314"/>
            <a:ext cx="2756153" cy="207167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33219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Составьте словосочетания со словами-паронимами: </a:t>
            </a:r>
            <a:r>
              <a:rPr lang="ru-RU" sz="2400" dirty="0" smtClean="0"/>
              <a:t>косный - костный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458790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Косные взгляды – костный мозг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скеле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714752"/>
            <a:ext cx="2298095" cy="195263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6075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Составьте словосочетания со словами-паронимами: </a:t>
            </a:r>
            <a:r>
              <a:rPr lang="ru-RU" sz="2400" dirty="0" smtClean="0"/>
              <a:t>глиняный - глинистый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401639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Глиняный горшок – глинистая почва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Греческая ваз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071810"/>
            <a:ext cx="2820042" cy="306139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33219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Составьте словосочетания со словами-паронимами: абонент - абонемент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394496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Телефонный абонент – абонемент в театр</a:t>
            </a:r>
            <a:endParaRPr lang="ru-RU" dirty="0" smtClean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мужик с телефоном и письмом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643314"/>
            <a:ext cx="2143140" cy="224754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10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33219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С какой целью И Северянин использует повтор выделенных звуков? Как называется этот приём?</a:t>
            </a:r>
          </a:p>
          <a:p>
            <a:pPr>
              <a:buNone/>
            </a:pPr>
            <a:r>
              <a:rPr lang="ru-RU" sz="1600" i="1" dirty="0" smtClean="0"/>
              <a:t>Морозом выпитые лужи,</a:t>
            </a:r>
          </a:p>
          <a:p>
            <a:pPr>
              <a:buNone/>
            </a:pPr>
            <a:r>
              <a:rPr lang="ru-RU" sz="1600" b="1" i="1" dirty="0" smtClean="0"/>
              <a:t>Х</a:t>
            </a:r>
            <a:r>
              <a:rPr lang="ru-RU" sz="1600" i="1" dirty="0" smtClean="0"/>
              <a:t>рустят и </a:t>
            </a:r>
            <a:r>
              <a:rPr lang="ru-RU" sz="1600" b="1" i="1" dirty="0" smtClean="0"/>
              <a:t>х</a:t>
            </a:r>
            <a:r>
              <a:rPr lang="ru-RU" sz="1600" i="1" dirty="0" smtClean="0"/>
              <a:t>рупки, как </a:t>
            </a:r>
            <a:r>
              <a:rPr lang="ru-RU" sz="1600" b="1" i="1" dirty="0" smtClean="0"/>
              <a:t>х</a:t>
            </a:r>
            <a:r>
              <a:rPr lang="ru-RU" sz="1600" i="1" dirty="0" smtClean="0"/>
              <a:t>русталь.</a:t>
            </a: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714745" y="1600200"/>
            <a:ext cx="3500461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Этот приём называется аллитерацией – повтором согласных звуков. В стихотворении он используется для того, чтобы читатель «услышал» картину, аллитерация вызывает ассоциацию у читателя, будто он слышит хруст.</a:t>
            </a:r>
            <a:endParaRPr lang="ru-RU" sz="1800" b="1" dirty="0"/>
          </a:p>
        </p:txBody>
      </p:sp>
      <p:pic>
        <p:nvPicPr>
          <p:cNvPr id="12" name="Рисунок 11" descr="Северянин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571876"/>
            <a:ext cx="1765524" cy="278605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2143116"/>
            <a:ext cx="3260753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Объясните правописание выделенного имени прилагательного в отрывке из стихотворения М. Ю. </a:t>
            </a:r>
            <a:r>
              <a:rPr lang="ru-RU" sz="1800" b="1" dirty="0" smtClean="0">
                <a:solidFill>
                  <a:srgbClr val="C00000"/>
                </a:solidFill>
              </a:rPr>
              <a:t>Лермонтова «Парус».</a:t>
            </a:r>
          </a:p>
          <a:p>
            <a:pPr>
              <a:buNone/>
            </a:pPr>
            <a:r>
              <a:rPr lang="ru-RU" sz="1800" i="1" dirty="0" smtClean="0"/>
              <a:t>Белеет парус </a:t>
            </a:r>
            <a:r>
              <a:rPr lang="ru-RU" sz="1800" b="1" i="1" dirty="0" smtClean="0"/>
              <a:t>одинокой</a:t>
            </a:r>
          </a:p>
          <a:p>
            <a:pPr>
              <a:buNone/>
            </a:pPr>
            <a:r>
              <a:rPr lang="ru-RU" sz="1800" i="1" dirty="0" smtClean="0"/>
              <a:t>В тумане моря </a:t>
            </a:r>
            <a:r>
              <a:rPr lang="ru-RU" sz="1800" i="1" dirty="0" err="1" smtClean="0"/>
              <a:t>голубом</a:t>
            </a:r>
            <a:r>
              <a:rPr lang="ru-RU" sz="1800" i="1" dirty="0" smtClean="0"/>
              <a:t>!..</a:t>
            </a:r>
          </a:p>
          <a:p>
            <a:pPr>
              <a:buNone/>
            </a:pPr>
            <a:r>
              <a:rPr lang="ru-RU" sz="1800" i="1" dirty="0" smtClean="0"/>
              <a:t>Что ищет он в стране далёкой?</a:t>
            </a:r>
          </a:p>
          <a:p>
            <a:pPr>
              <a:buNone/>
            </a:pPr>
            <a:r>
              <a:rPr lang="ru-RU" sz="1800" i="1" dirty="0" smtClean="0"/>
              <a:t>Что кинул он в краю родном?...</a:t>
            </a:r>
          </a:p>
          <a:p>
            <a:pPr>
              <a:buNone/>
            </a:pPr>
            <a:r>
              <a:rPr lang="ru-RU" sz="1800" i="1" dirty="0" smtClean="0"/>
              <a:t>__________________________</a:t>
            </a:r>
          </a:p>
          <a:p>
            <a:pPr>
              <a:buNone/>
            </a:pP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5" y="1600201"/>
            <a:ext cx="3516333" cy="16144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Здесь </a:t>
            </a:r>
            <a:r>
              <a:rPr lang="ru-RU" sz="1800" b="1" dirty="0" smtClean="0"/>
              <a:t>Лермонтов </a:t>
            </a:r>
            <a:r>
              <a:rPr lang="ru-RU" sz="1800" b="1" dirty="0" smtClean="0"/>
              <a:t>отражает на письме особенности произношения имён прилагательных, оканчивающихся на ГИЙ, КИЙ, ХИЙ. Во времена </a:t>
            </a:r>
            <a:r>
              <a:rPr lang="ru-RU" sz="1800" b="1" dirty="0" smtClean="0"/>
              <a:t>Лермонтова </a:t>
            </a:r>
            <a:r>
              <a:rPr lang="ru-RU" sz="1800" b="1" dirty="0" smtClean="0"/>
              <a:t>заднеязычные согласные Г, К, Х в этих случаях произносились как </a:t>
            </a:r>
            <a:r>
              <a:rPr lang="ru-RU" sz="1800" b="1" dirty="0" err="1" smtClean="0"/>
              <a:t>твёрдыеубогъй</a:t>
            </a:r>
            <a:r>
              <a:rPr lang="ru-RU" sz="1800" b="1" dirty="0" smtClean="0"/>
              <a:t>, убогой, </a:t>
            </a:r>
            <a:r>
              <a:rPr lang="ru-RU" sz="1800" b="1" dirty="0" err="1" smtClean="0"/>
              <a:t>лёгкъй</a:t>
            </a:r>
            <a:r>
              <a:rPr lang="ru-RU" sz="1800" b="1" dirty="0" smtClean="0"/>
              <a:t>, лёгкой, </a:t>
            </a:r>
            <a:r>
              <a:rPr lang="ru-RU" sz="1800" b="1" dirty="0" err="1" smtClean="0"/>
              <a:t>тихъй</a:t>
            </a:r>
            <a:r>
              <a:rPr lang="ru-RU" sz="1800" b="1" dirty="0" smtClean="0"/>
              <a:t>, тихой, </a:t>
            </a:r>
            <a:r>
              <a:rPr lang="ru-RU" sz="1800" b="1" dirty="0" err="1" smtClean="0"/>
              <a:t>одинокъй</a:t>
            </a:r>
            <a:r>
              <a:rPr lang="ru-RU" sz="1800" b="1" dirty="0" smtClean="0"/>
              <a:t>, одинокой</a:t>
            </a:r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58148" y="357166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Лермонтов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1204903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214554"/>
            <a:ext cx="3357586" cy="36718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Объясните рифмовку выделенных слов в отрывке из стихотворения А. С. Пушкина «Я вас любил…»</a:t>
            </a:r>
          </a:p>
          <a:p>
            <a:pPr>
              <a:buNone/>
            </a:pPr>
            <a:r>
              <a:rPr lang="ru-RU" sz="1800" i="1" dirty="0" smtClean="0"/>
              <a:t>Я вас любил безмолвно, </a:t>
            </a:r>
            <a:r>
              <a:rPr lang="ru-RU" sz="1800" b="1" i="1" dirty="0" smtClean="0"/>
              <a:t>безнадежно</a:t>
            </a:r>
            <a:r>
              <a:rPr lang="ru-RU" sz="1800" i="1" dirty="0" smtClean="0"/>
              <a:t>,</a:t>
            </a:r>
          </a:p>
          <a:p>
            <a:pPr>
              <a:buNone/>
            </a:pPr>
            <a:r>
              <a:rPr lang="ru-RU" sz="1800" i="1" dirty="0" smtClean="0"/>
              <a:t>То робостью, то ревностью томим;</a:t>
            </a:r>
          </a:p>
          <a:p>
            <a:pPr>
              <a:buNone/>
            </a:pPr>
            <a:r>
              <a:rPr lang="ru-RU" sz="1800" i="1" dirty="0" smtClean="0"/>
              <a:t>Я вас любил так искренно, так </a:t>
            </a:r>
            <a:r>
              <a:rPr lang="ru-RU" sz="1800" b="1" i="1" dirty="0" smtClean="0"/>
              <a:t>нежно</a:t>
            </a:r>
            <a:r>
              <a:rPr lang="ru-RU" sz="1800" i="1" dirty="0" smtClean="0"/>
              <a:t>, </a:t>
            </a:r>
          </a:p>
          <a:p>
            <a:pPr>
              <a:buNone/>
            </a:pPr>
            <a:r>
              <a:rPr lang="ru-RU" sz="1800" i="1" dirty="0" smtClean="0"/>
              <a:t>Как дай вам Бог любимой быть другим.</a:t>
            </a:r>
          </a:p>
          <a:p>
            <a:pPr>
              <a:buNone/>
            </a:pPr>
            <a:r>
              <a:rPr lang="ru-RU" sz="1800" i="1" dirty="0" smtClean="0"/>
              <a:t>_____________________________</a:t>
            </a: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1771650"/>
            <a:ext cx="4767266" cy="27289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b="1" dirty="0" smtClean="0"/>
              <a:t>Следует читать безнадежно – нежно. На месте звука О (буква Ё) произносится звук Э (буква Е). Это архаическая форма, используемая в произведениях 18-19 века с целью придания возвышенности.</a:t>
            </a: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Пушкин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16301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928802"/>
            <a:ext cx="3810000" cy="360045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Объясните рифмовку выделенных слов в отрывке из романа А. С. Пушкина «Евгений Онегин».</a:t>
            </a:r>
          </a:p>
          <a:p>
            <a:pPr>
              <a:buNone/>
            </a:pPr>
            <a:r>
              <a:rPr lang="ru-RU" sz="1600" dirty="0" smtClean="0"/>
              <a:t>В свою деревню в ту же пору</a:t>
            </a:r>
          </a:p>
          <a:p>
            <a:pPr>
              <a:buNone/>
            </a:pPr>
            <a:r>
              <a:rPr lang="ru-RU" sz="1600" dirty="0" smtClean="0"/>
              <a:t>Помещик новый прискакал</a:t>
            </a:r>
          </a:p>
          <a:p>
            <a:pPr>
              <a:buNone/>
            </a:pPr>
            <a:r>
              <a:rPr lang="ru-RU" sz="1600" dirty="0" smtClean="0"/>
              <a:t>И столь же строгому разбору</a:t>
            </a:r>
          </a:p>
          <a:p>
            <a:pPr>
              <a:buNone/>
            </a:pPr>
            <a:r>
              <a:rPr lang="ru-RU" sz="1600" dirty="0" smtClean="0"/>
              <a:t>В соседстве повод подавал.</a:t>
            </a:r>
          </a:p>
          <a:p>
            <a:pPr>
              <a:buNone/>
            </a:pPr>
            <a:r>
              <a:rPr lang="ru-RU" sz="1600" dirty="0" smtClean="0"/>
              <a:t>По имени Владимир </a:t>
            </a:r>
            <a:r>
              <a:rPr lang="ru-RU" sz="1600" b="1" i="1" dirty="0" smtClean="0"/>
              <a:t>Ленский</a:t>
            </a:r>
            <a:r>
              <a:rPr lang="ru-RU" sz="1600" dirty="0" smtClean="0"/>
              <a:t>,</a:t>
            </a:r>
          </a:p>
          <a:p>
            <a:pPr>
              <a:buNone/>
            </a:pPr>
            <a:r>
              <a:rPr lang="ru-RU" sz="1600" dirty="0" smtClean="0"/>
              <a:t>С душою прямо </a:t>
            </a:r>
            <a:r>
              <a:rPr lang="ru-RU" sz="1600" b="1" i="1" dirty="0" err="1" smtClean="0"/>
              <a:t>геттингенской</a:t>
            </a:r>
            <a:r>
              <a:rPr lang="ru-RU" sz="1600" dirty="0" smtClean="0"/>
              <a:t>…</a:t>
            </a:r>
          </a:p>
          <a:p>
            <a:pPr>
              <a:buNone/>
            </a:pPr>
            <a:r>
              <a:rPr lang="ru-RU" sz="1600" dirty="0" smtClean="0"/>
              <a:t>______________________________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4445027" cy="4525963"/>
          </a:xfrm>
        </p:spPr>
        <p:txBody>
          <a:bodyPr/>
          <a:lstStyle/>
          <a:p>
            <a:r>
              <a:rPr lang="ru-RU" sz="1600" b="1" dirty="0" smtClean="0"/>
              <a:t>Здесь Пушкин отражает на письме особенности произношения имён прилагательных, оканчивающихся на ГИЙ, КИЙ, ХИЙ. Во времена Пушкина заднеязычные согласные Г, К, Х в этих случаях произносились как </a:t>
            </a:r>
            <a:r>
              <a:rPr lang="ru-RU" sz="1600" b="1" dirty="0" err="1" smtClean="0"/>
              <a:t>твёрдые</a:t>
            </a:r>
            <a:r>
              <a:rPr lang="ru-RU" sz="1600" b="1" dirty="0" err="1" smtClean="0"/>
              <a:t>убогъй</a:t>
            </a:r>
            <a:r>
              <a:rPr lang="ru-RU" sz="1600" b="1" dirty="0" smtClean="0"/>
              <a:t>, убогой, </a:t>
            </a:r>
            <a:r>
              <a:rPr lang="ru-RU" sz="1600" b="1" dirty="0" err="1" smtClean="0"/>
              <a:t>лёгкъй</a:t>
            </a:r>
            <a:r>
              <a:rPr lang="ru-RU" sz="1600" b="1" dirty="0" smtClean="0"/>
              <a:t>, лёгкой, </a:t>
            </a:r>
            <a:r>
              <a:rPr lang="ru-RU" sz="1600" b="1" dirty="0" err="1" smtClean="0"/>
              <a:t>тихъй</a:t>
            </a:r>
            <a:r>
              <a:rPr lang="ru-RU" sz="1600" b="1" dirty="0" smtClean="0"/>
              <a:t>, тихой, </a:t>
            </a:r>
            <a:r>
              <a:rPr lang="ru-RU" sz="1600" b="1" dirty="0" err="1" smtClean="0"/>
              <a:t>Ленскъй</a:t>
            </a:r>
            <a:r>
              <a:rPr lang="ru-RU" sz="1600" b="1" dirty="0" smtClean="0"/>
              <a:t>, Ленской, </a:t>
            </a:r>
            <a:r>
              <a:rPr lang="ru-RU" sz="1600" b="1" dirty="0" err="1" smtClean="0"/>
              <a:t>геттингенскъй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геттингенской</a:t>
            </a:r>
            <a:r>
              <a:rPr lang="ru-RU" sz="1600" b="1" dirty="0" smtClean="0"/>
              <a:t>.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Пушкин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16301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2214554"/>
            <a:ext cx="3143272" cy="367189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Какими звуками А. С. Пушкин передаёт грохот и топот копыт в стихах из поэмы «Медный всадник»?</a:t>
            </a:r>
          </a:p>
          <a:p>
            <a:pPr>
              <a:buNone/>
            </a:pPr>
            <a:r>
              <a:rPr lang="ru-RU" sz="1800" i="1" dirty="0" smtClean="0"/>
              <a:t>Как будто грома грохотанье – </a:t>
            </a:r>
          </a:p>
          <a:p>
            <a:pPr>
              <a:buNone/>
            </a:pPr>
            <a:r>
              <a:rPr lang="ru-RU" sz="1800" i="1" dirty="0" smtClean="0"/>
              <a:t>Тяжёло-звонкое скаканье</a:t>
            </a:r>
          </a:p>
          <a:p>
            <a:pPr>
              <a:buNone/>
            </a:pPr>
            <a:r>
              <a:rPr lang="ru-RU" sz="1800" i="1" dirty="0" smtClean="0"/>
              <a:t>По потрясённой мостовой.</a:t>
            </a:r>
          </a:p>
          <a:p>
            <a:pPr>
              <a:buNone/>
            </a:pPr>
            <a:r>
              <a:rPr lang="ru-RU" sz="1800" i="1" dirty="0" smtClean="0"/>
              <a:t>_________________________</a:t>
            </a:r>
          </a:p>
          <a:p>
            <a:pPr>
              <a:buNone/>
            </a:pP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7" y="3714752"/>
            <a:ext cx="2643206" cy="207170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Используется звукопись и аллитерация в данном отрывке при помощи звуков Р, СЖ, З</a:t>
            </a:r>
            <a:endParaRPr lang="ru-RU" sz="18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15272" y="357166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енуа Иллюстрация к Медному всаднику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428736"/>
            <a:ext cx="3929090" cy="192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Пушкин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16301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189315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Можно ли считать этимологически родственными слова: бедро – берцовая (кость)?</a:t>
            </a:r>
            <a:endParaRPr lang="ru-RU" sz="20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71868" y="1600200"/>
            <a:ext cx="4643469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Этимологически родственные</a:t>
            </a:r>
          </a:p>
          <a:p>
            <a:pPr>
              <a:buNone/>
            </a:pPr>
            <a:r>
              <a:rPr lang="ru-RU" sz="2000" dirty="0" smtClean="0"/>
              <a:t>Эти слова древнерусского происхождения. </a:t>
            </a:r>
            <a:r>
              <a:rPr lang="ru-RU" sz="2000" dirty="0" err="1" smtClean="0"/>
              <a:t>Бедрьце</a:t>
            </a:r>
            <a:r>
              <a:rPr lang="ru-RU" sz="2000" dirty="0" smtClean="0"/>
              <a:t> – берцо. В результате падения редуцированных гласных, упрощения ДР в Р и изменения под ударением Е в О.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череп с костью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571876"/>
            <a:ext cx="1532975" cy="171451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189315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Можно ли считать этимологически родственными слова: пряник, пряный, пряжа, пряжка?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500431" y="1600200"/>
            <a:ext cx="4143403" cy="452596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Этимологически родственные </a:t>
            </a:r>
            <a:r>
              <a:rPr lang="ru-RU" sz="1600" b="1" i="1" dirty="0" smtClean="0"/>
              <a:t>пряник </a:t>
            </a:r>
            <a:r>
              <a:rPr lang="ru-RU" sz="1600" dirty="0" smtClean="0"/>
              <a:t>и </a:t>
            </a:r>
            <a:r>
              <a:rPr lang="ru-RU" sz="1600" b="1" i="1" dirty="0" smtClean="0"/>
              <a:t>пряный</a:t>
            </a:r>
            <a:r>
              <a:rPr lang="ru-RU" sz="1600" dirty="0" smtClean="0"/>
              <a:t>. </a:t>
            </a:r>
            <a:r>
              <a:rPr lang="ru-RU" sz="1600" b="1" i="1" u="sng" dirty="0" smtClean="0"/>
              <a:t>Пряник </a:t>
            </a:r>
            <a:r>
              <a:rPr lang="ru-RU" sz="1600" dirty="0" smtClean="0"/>
              <a:t>образовалось от «пряный», а «пряный» от «</a:t>
            </a:r>
            <a:r>
              <a:rPr lang="ru-RU" sz="1600" i="1" dirty="0" err="1" smtClean="0"/>
              <a:t>пьпьръ</a:t>
            </a:r>
            <a:r>
              <a:rPr lang="ru-RU" sz="1600" i="1" dirty="0" smtClean="0"/>
              <a:t>»</a:t>
            </a:r>
            <a:r>
              <a:rPr lang="ru-RU" sz="1600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 smtClean="0"/>
              <a:t>перец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Пряжа и пряжка</a:t>
            </a:r>
            <a:r>
              <a:rPr lang="ru-RU" sz="1600" dirty="0" smtClean="0"/>
              <a:t> не этимологически родственные к этим словам.  </a:t>
            </a:r>
            <a:r>
              <a:rPr lang="ru-RU" sz="1600" b="1" i="1" u="sng" dirty="0" smtClean="0"/>
              <a:t>Пряжа </a:t>
            </a:r>
            <a:r>
              <a:rPr lang="ru-RU" sz="1600" dirty="0" smtClean="0"/>
              <a:t>от «прясть». Ж/СТ . </a:t>
            </a:r>
            <a:r>
              <a:rPr lang="ru-RU" sz="1600" b="1" i="1" u="sng" dirty="0" smtClean="0"/>
              <a:t>Пряжка </a:t>
            </a:r>
            <a:r>
              <a:rPr lang="ru-RU" sz="1600" dirty="0" smtClean="0"/>
              <a:t>исконно русское, образовалось от </a:t>
            </a:r>
            <a:r>
              <a:rPr lang="ru-RU" sz="1600" i="1" dirty="0" err="1" smtClean="0"/>
              <a:t>пряжь</a:t>
            </a:r>
            <a:r>
              <a:rPr lang="ru-RU" sz="1600" i="1" dirty="0" smtClean="0"/>
              <a:t> –</a:t>
            </a:r>
            <a:r>
              <a:rPr lang="ru-RU" sz="1600" dirty="0" smtClean="0"/>
              <a:t> «застёжка, пряжка». Также родственными к этим словам являются слова «прячь» и «супруг».</a:t>
            </a:r>
            <a:endParaRPr lang="ru-RU" sz="1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рестьянка прядё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714752"/>
            <a:ext cx="1866893" cy="22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Тема25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навес">
  <a:themeElements>
    <a:clrScheme name="Занавес 6">
      <a:dk1>
        <a:srgbClr val="0A6866"/>
      </a:dk1>
      <a:lt1>
        <a:srgbClr val="FFFFFF"/>
      </a:lt1>
      <a:dk2>
        <a:srgbClr val="0D8784"/>
      </a:dk2>
      <a:lt2>
        <a:srgbClr val="B8DEC6"/>
      </a:lt2>
      <a:accent1>
        <a:srgbClr val="3C7652"/>
      </a:accent1>
      <a:accent2>
        <a:srgbClr val="005250"/>
      </a:accent2>
      <a:accent3>
        <a:srgbClr val="AAC3C2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17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PORTNOTE">
  <a:themeElements>
    <a:clrScheme name="PORTNOT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PORT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TNO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506</TotalTime>
  <Words>1154</Words>
  <PresentationFormat>Экран (4:3)</PresentationFormat>
  <Paragraphs>138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33</vt:i4>
      </vt:variant>
      <vt:variant>
        <vt:lpstr>Заголовки слайдов</vt:lpstr>
      </vt:variant>
      <vt:variant>
        <vt:i4>23</vt:i4>
      </vt:variant>
    </vt:vector>
  </HeadingPairs>
  <TitlesOfParts>
    <vt:vector size="56" baseType="lpstr">
      <vt:lpstr>Тема25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Русское зарубежье в годы войны</vt:lpstr>
      <vt:lpstr>Разрез</vt:lpstr>
      <vt:lpstr>1_Шаблон схемы книгохранилища</vt:lpstr>
      <vt:lpstr>Занавес</vt:lpstr>
      <vt:lpstr>Пиксел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1_Русское зарубежье в годы войны</vt:lpstr>
      <vt:lpstr>1_Разрез</vt:lpstr>
      <vt:lpstr>2_Шаблон схемы книгохранилища</vt:lpstr>
      <vt:lpstr>Orbit</vt:lpstr>
      <vt:lpstr>1_Пиксел</vt:lpstr>
      <vt:lpstr>Круги</vt:lpstr>
      <vt:lpstr>2_Пиксел</vt:lpstr>
      <vt:lpstr>Кимоно</vt:lpstr>
      <vt:lpstr>Оформление по умолчанию</vt:lpstr>
      <vt:lpstr>1_Занавес</vt:lpstr>
      <vt:lpstr>Край</vt:lpstr>
      <vt:lpstr>Сетка с тенью</vt:lpstr>
      <vt:lpstr>PORTNOTE</vt:lpstr>
      <vt:lpstr>Подготовка к олимпиаде по русскому языку</vt:lpstr>
      <vt:lpstr>Выбери вопрос!</vt:lpstr>
      <vt:lpstr>Вопрос от писателя 10</vt:lpstr>
      <vt:lpstr>Вопрос от писателя 20</vt:lpstr>
      <vt:lpstr>Вопрос от писателя 30</vt:lpstr>
      <vt:lpstr>Вопрос от писателя 40</vt:lpstr>
      <vt:lpstr>Вопрос от писателя 50</vt:lpstr>
      <vt:lpstr>Этимология 10</vt:lpstr>
      <vt:lpstr>Этимология 20</vt:lpstr>
      <vt:lpstr>Этимология 30</vt:lpstr>
      <vt:lpstr>Этимология 40</vt:lpstr>
      <vt:lpstr>Этимология 50</vt:lpstr>
      <vt:lpstr>Этимология 50</vt:lpstr>
      <vt:lpstr>Объясни фразеологизм 10</vt:lpstr>
      <vt:lpstr>Объясни фразеологизм 20</vt:lpstr>
      <vt:lpstr>Объясни фразеологизм 30</vt:lpstr>
      <vt:lpstr>Объясни фразеологизм 40</vt:lpstr>
      <vt:lpstr>Объясни фразеологизм 50</vt:lpstr>
      <vt:lpstr>Паронимы 10</vt:lpstr>
      <vt:lpstr>Паронимы 20</vt:lpstr>
      <vt:lpstr>Паронимы 30</vt:lpstr>
      <vt:lpstr>Паронимы 40</vt:lpstr>
      <vt:lpstr>Паронимы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олимпиаде по русскому языку</dc:title>
  <dc:creator>Инна</dc:creator>
  <cp:lastModifiedBy>1</cp:lastModifiedBy>
  <cp:revision>55</cp:revision>
  <dcterms:created xsi:type="dcterms:W3CDTF">2009-03-28T09:38:10Z</dcterms:created>
  <dcterms:modified xsi:type="dcterms:W3CDTF">2009-03-30T14:40:05Z</dcterms:modified>
</cp:coreProperties>
</file>