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1" name="cashreg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31.03.2009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  <p:sndAc>
      <p:stSnd>
        <p:snd r:embed="rId13" name="cashreg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2.wmf"/><Relationship Id="rId7" Type="http://schemas.openxmlformats.org/officeDocument/2006/relationships/image" Target="../media/image1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audio" Target="../media/audio1.wav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олимпиаде по русскому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«Школы юного филолога»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5716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МОУ «СОШ №13 с УИОП»</a:t>
            </a:r>
            <a:endParaRPr lang="ru-RU" b="1" i="1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6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Какие из приведённых ниже слов являются этимологически </a:t>
            </a:r>
            <a:r>
              <a:rPr lang="ru-RU" dirty="0" smtClean="0"/>
              <a:t>родственными: вещь – вещать – весть – невеста – ведать – ведьма – вести?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Этимологически родственными являются:</a:t>
            </a:r>
          </a:p>
          <a:p>
            <a:pPr>
              <a:buNone/>
            </a:pPr>
            <a:r>
              <a:rPr lang="ru-RU" sz="2000" dirty="0" smtClean="0"/>
              <a:t>Весть – от основы ведать – «знать» (ведь – «знания»)ДТ/Д/СТ</a:t>
            </a:r>
          </a:p>
          <a:p>
            <a:pPr>
              <a:buNone/>
            </a:pPr>
            <a:r>
              <a:rPr lang="ru-RU" sz="2000" dirty="0" smtClean="0"/>
              <a:t>Ведьма от ведать  с помощью суффикса МА</a:t>
            </a:r>
          </a:p>
          <a:p>
            <a:pPr>
              <a:buNone/>
            </a:pPr>
            <a:r>
              <a:rPr lang="ru-RU" sz="2000" dirty="0" smtClean="0"/>
              <a:t>Невеста – первоначально «знающая, ведающая». НЕ – отрицательная частица, поэтому второе значение слова «неизвестная, незнакомая»</a:t>
            </a:r>
          </a:p>
          <a:p>
            <a:pPr>
              <a:buNone/>
            </a:pPr>
            <a:r>
              <a:rPr lang="ru-RU" sz="2000" dirty="0" smtClean="0"/>
              <a:t>Вести – родственное слов к «идти»</a:t>
            </a:r>
          </a:p>
          <a:p>
            <a:pPr>
              <a:buNone/>
            </a:pPr>
            <a:r>
              <a:rPr lang="ru-RU" sz="2000" dirty="0" smtClean="0"/>
              <a:t>Вещь  и вещать не этимологически родственные</a:t>
            </a:r>
            <a:endParaRPr lang="ru-RU" sz="2000" dirty="0"/>
          </a:p>
        </p:txBody>
      </p:sp>
      <p:pic>
        <p:nvPicPr>
          <p:cNvPr id="6" name="Рисунок 5" descr="Еврейская невеста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857760"/>
            <a:ext cx="1158173" cy="1534487"/>
          </a:xfrm>
          <a:prstGeom prst="rect">
            <a:avLst/>
          </a:prstGeom>
        </p:spPr>
      </p:pic>
      <p:pic>
        <p:nvPicPr>
          <p:cNvPr id="7" name="Рисунок 6" descr="Баба Яга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0"/>
            <a:ext cx="1166920" cy="1639244"/>
          </a:xfrm>
          <a:prstGeom prst="rect">
            <a:avLst/>
          </a:prstGeom>
        </p:spPr>
      </p:pic>
      <p:pic>
        <p:nvPicPr>
          <p:cNvPr id="8" name="Рисунок 7" descr="знания5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3108" y="4714884"/>
            <a:ext cx="1933675" cy="1676405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Какие из приведённых ниже слов являются этимологически родственными: напёрсток – перст – наперсник – перо?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Напёрсток – на персте – «на пальце»</a:t>
            </a:r>
          </a:p>
          <a:p>
            <a:pPr>
              <a:buNone/>
            </a:pPr>
            <a:r>
              <a:rPr lang="ru-RU" dirty="0" smtClean="0"/>
              <a:t>Перст (</a:t>
            </a:r>
            <a:r>
              <a:rPr lang="ru-RU" dirty="0" err="1" smtClean="0"/>
              <a:t>общеслав</a:t>
            </a:r>
            <a:r>
              <a:rPr lang="ru-RU" dirty="0" smtClean="0"/>
              <a:t>.) – буквально – «то, чем заканчивается верхняя часть ладони»</a:t>
            </a:r>
          </a:p>
          <a:p>
            <a:pPr>
              <a:buNone/>
            </a:pPr>
            <a:r>
              <a:rPr lang="ru-RU" dirty="0" smtClean="0"/>
              <a:t>Перо и наперсник не этимологически родственные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книга с пером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4643446"/>
            <a:ext cx="2500330" cy="135153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3857620" cy="4623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Какие из приведённых ниже слов являются этимологически родственными: лукоморье – лукавый – луковица – излучина – лукошко – луг – </a:t>
            </a:r>
            <a:r>
              <a:rPr lang="ru-RU" dirty="0" smtClean="0"/>
              <a:t>лужа?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15272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Этимологически родственные:</a:t>
            </a:r>
          </a:p>
          <a:p>
            <a:pPr>
              <a:buNone/>
            </a:pPr>
            <a:r>
              <a:rPr lang="ru-RU" dirty="0" smtClean="0"/>
              <a:t>Лукоморье – излучина.</a:t>
            </a:r>
          </a:p>
          <a:p>
            <a:pPr>
              <a:buNone/>
            </a:pPr>
            <a:r>
              <a:rPr lang="ru-RU" dirty="0" smtClean="0"/>
              <a:t>Лукоморье = «лука моря» (то есть «изгиб моря»)</a:t>
            </a:r>
          </a:p>
          <a:p>
            <a:pPr>
              <a:buNone/>
            </a:pPr>
            <a:r>
              <a:rPr lang="ru-RU" dirty="0" smtClean="0"/>
              <a:t>Излучина – излука – «изгиб». Лука – извилина. К/Ч</a:t>
            </a:r>
          </a:p>
          <a:p>
            <a:pPr>
              <a:buNone/>
            </a:pPr>
            <a:r>
              <a:rPr lang="ru-RU" dirty="0" smtClean="0"/>
              <a:t>Луг – буквально «низкое, вогнутое место</a:t>
            </a:r>
          </a:p>
          <a:p>
            <a:pPr>
              <a:buNone/>
            </a:pPr>
            <a:r>
              <a:rPr lang="ru-RU" dirty="0" smtClean="0"/>
              <a:t>Лужа произошло от луга – «трясина» Г/Ж</a:t>
            </a:r>
          </a:p>
          <a:p>
            <a:pPr>
              <a:buNone/>
            </a:pPr>
            <a:r>
              <a:rPr lang="ru-RU" dirty="0" smtClean="0"/>
              <a:t>Лукавый – можно объяснить как «гнущийся»</a:t>
            </a:r>
          </a:p>
          <a:p>
            <a:pPr>
              <a:buNone/>
            </a:pPr>
            <a:r>
              <a:rPr lang="ru-RU" dirty="0" smtClean="0"/>
              <a:t>Лукошко от слова «лук» в значении лука – изгибающиеся ветки</a:t>
            </a:r>
          </a:p>
          <a:p>
            <a:pPr>
              <a:buNone/>
            </a:pPr>
            <a:r>
              <a:rPr lang="ru-RU" dirty="0" smtClean="0"/>
              <a:t>Луковица не этимологически родственное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У лукоморь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143380"/>
            <a:ext cx="3679778" cy="2357047"/>
          </a:xfrm>
          <a:prstGeom prst="rect">
            <a:avLst/>
          </a:prstGeom>
        </p:spPr>
      </p:pic>
      <p:pic>
        <p:nvPicPr>
          <p:cNvPr id="7" name="Рисунок 6" descr="чёрт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214290"/>
            <a:ext cx="928694" cy="1199563"/>
          </a:xfrm>
          <a:prstGeom prst="rect">
            <a:avLst/>
          </a:prstGeom>
        </p:spPr>
      </p:pic>
      <p:pic>
        <p:nvPicPr>
          <p:cNvPr id="8" name="Рисунок 7" descr="О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00100" y="4143380"/>
            <a:ext cx="2636334" cy="2418655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Паронимы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Укажите различия в значении слов: лирический – лиричный.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Лирический – относящийся к лирике</a:t>
            </a:r>
          </a:p>
          <a:p>
            <a:r>
              <a:rPr lang="ru-RU" dirty="0" smtClean="0"/>
              <a:t>Лиричный – обладающий лиричностью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Паронимы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Укажите различия в значении слов: </a:t>
            </a:r>
            <a:r>
              <a:rPr lang="ru-RU" dirty="0" smtClean="0"/>
              <a:t>эффективный – эффектный.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Эффективный – действенный</a:t>
            </a:r>
          </a:p>
          <a:p>
            <a:r>
              <a:rPr lang="ru-RU" dirty="0" smtClean="0"/>
              <a:t>Эффектный – производящий эффект, яркий, запоминающийся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Паронимы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Укажите различия в значении слов: </a:t>
            </a:r>
            <a:r>
              <a:rPr lang="ru-RU" dirty="0" smtClean="0"/>
              <a:t>экономный – экономический – экономичный.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Экономный – бережливы</a:t>
            </a:r>
          </a:p>
          <a:p>
            <a:r>
              <a:rPr lang="ru-RU" dirty="0" smtClean="0"/>
              <a:t>Экономический – относящийся к экономике</a:t>
            </a:r>
          </a:p>
          <a:p>
            <a:r>
              <a:rPr lang="ru-RU" dirty="0" smtClean="0"/>
              <a:t>Экономичный – создающий возможность сэкономить, сберечь, сохранить</a:t>
            </a:r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Паронимы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Укажите различия в значении слов: главный - заглавный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Главный – основной, ведущий</a:t>
            </a:r>
          </a:p>
          <a:p>
            <a:pPr>
              <a:buNone/>
            </a:pPr>
            <a:r>
              <a:rPr lang="ru-RU" dirty="0" smtClean="0"/>
              <a:t>Заглавный – одноимённый с заглавием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Паронимы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Составьте словосочетания со словами-паронимами: желанный - желательный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Желанный гость – желательно сделать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Содержимое 13" descr="глаз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1831975" cy="965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Лингвистическая загадка 10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Постройте словообразовательные </a:t>
            </a:r>
            <a:r>
              <a:rPr lang="ru-RU" sz="2400" dirty="0" smtClean="0"/>
              <a:t>це</a:t>
            </a:r>
            <a:r>
              <a:rPr lang="ru-RU" sz="2400" dirty="0" smtClean="0"/>
              <a:t>почки из данных слов: глазок, глаз, глазной, глазница, глазастый, глазеть, сглазить, </a:t>
            </a:r>
            <a:r>
              <a:rPr lang="ru-RU" sz="2400" dirty="0" err="1" smtClean="0"/>
              <a:t>узкоглазый</a:t>
            </a:r>
            <a:endParaRPr lang="ru-RU" sz="2400" dirty="0"/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Глаз-ок</a:t>
            </a:r>
            <a:endParaRPr lang="ru-RU" sz="2400" dirty="0" smtClean="0"/>
          </a:p>
          <a:p>
            <a:r>
              <a:rPr lang="ru-RU" sz="2400" dirty="0" err="1" smtClean="0"/>
              <a:t>Глаз-аст-ый</a:t>
            </a:r>
            <a:endParaRPr lang="ru-RU" sz="2400" dirty="0" smtClean="0"/>
          </a:p>
          <a:p>
            <a:r>
              <a:rPr lang="ru-RU" sz="2400" dirty="0" err="1" smtClean="0"/>
              <a:t>Глаз-е-ть</a:t>
            </a:r>
            <a:r>
              <a:rPr lang="ru-RU" sz="2400" dirty="0" smtClean="0"/>
              <a:t>                     глаз</a:t>
            </a:r>
          </a:p>
          <a:p>
            <a:r>
              <a:rPr lang="ru-RU" sz="2400" dirty="0" err="1" smtClean="0"/>
              <a:t>С-глаз-и-ть</a:t>
            </a:r>
            <a:endParaRPr lang="ru-RU" sz="2400" dirty="0" smtClean="0"/>
          </a:p>
          <a:p>
            <a:r>
              <a:rPr lang="ru-RU" sz="2400" dirty="0" err="1" smtClean="0"/>
              <a:t>Узк-о-глаз-ый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000" dirty="0" smtClean="0"/>
              <a:t>Глаз – </a:t>
            </a:r>
            <a:r>
              <a:rPr lang="ru-RU" sz="2000" dirty="0" err="1" smtClean="0"/>
              <a:t>глаз-н-ой</a:t>
            </a:r>
            <a:r>
              <a:rPr lang="ru-RU" sz="2000" dirty="0" smtClean="0"/>
              <a:t> – </a:t>
            </a:r>
            <a:r>
              <a:rPr lang="ru-RU" sz="2000" dirty="0" err="1" smtClean="0"/>
              <a:t>глазн-иц-а</a:t>
            </a:r>
            <a:endParaRPr lang="ru-RU" sz="2000" dirty="0" smtClean="0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6858016" y="1785926"/>
            <a:ext cx="571504" cy="17859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Содержимое 17" descr="Китаец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6578" y="4429132"/>
            <a:ext cx="1680497" cy="1960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Содержимое 15" descr="глаз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4500570"/>
            <a:ext cx="1719825" cy="1362880"/>
          </a:xfrm>
          <a:prstGeom prst="rect">
            <a:avLst/>
          </a:prstGeom>
        </p:spPr>
      </p:pic>
      <p:pic>
        <p:nvPicPr>
          <p:cNvPr id="24" name="Содержимое 10" descr="глаз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9586" y="1428736"/>
            <a:ext cx="866775" cy="866775"/>
          </a:xfrm>
          <a:prstGeom prst="rect">
            <a:avLst/>
          </a:prstGeom>
        </p:spPr>
      </p:pic>
      <p:pic>
        <p:nvPicPr>
          <p:cNvPr id="25" name="Содержимое 8" descr="глаза.wm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71802" y="4572008"/>
            <a:ext cx="1770063" cy="17589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build="p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Лингвистическая загадка 20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Объясните, почему после Ж, Ш всегда, а после Ц почти всегда пишется буква И, хотя произносится звук Ы.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современном языке после Ж, Ш всегда пишется И. Такое написание называется традиционным. В древнерусском языке Ж и Ш были мягкими. Буква И пишется в большинстве слов после Ц, так как этот звук в </a:t>
            </a:r>
            <a:r>
              <a:rPr lang="ru-RU" dirty="0" smtClean="0"/>
              <a:t>древне</a:t>
            </a:r>
            <a:r>
              <a:rPr lang="ru-RU" dirty="0" smtClean="0"/>
              <a:t>русском языке был мягким.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78671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заяц в цилиндре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929066"/>
            <a:ext cx="1251691" cy="17859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вопрос!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1" cy="411480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57346"/>
                <a:gridCol w="1214446"/>
                <a:gridCol w="1285884"/>
                <a:gridCol w="1357322"/>
                <a:gridCol w="1357322"/>
                <a:gridCol w="125728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40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Загадки ударения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Этимология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Паронимы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3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4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5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6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7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Лингвистическая загадка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8" action="ppaction://hlinksldjump"/>
                        </a:rPr>
                        <a:t>10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19" action="ppaction://hlinksldjump"/>
                        </a:rPr>
                        <a:t>20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0" action="ppaction://hlinksldjump"/>
                        </a:rPr>
                        <a:t>30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1" action="ppaction://hlinksldjump"/>
                        </a:rPr>
                        <a:t>40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hlinkClick r:id="rId22" action="ppaction://hlinksldjump"/>
                        </a:rPr>
                        <a:t>50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Лингвистическая загадка 30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Почему местоимения ЕГО, ЕЁ, ИХ могут находиться в одном синонимическом ряду с местоимением СВОЙ?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Местоимения ЕГО (ОН), ЕЁ (ОНА), ИХ (ОНИ) могут являться формами косвенных падежей </a:t>
            </a:r>
            <a:r>
              <a:rPr lang="ru-RU" dirty="0" smtClean="0"/>
              <a:t>л</a:t>
            </a:r>
            <a:r>
              <a:rPr lang="ru-RU" dirty="0" smtClean="0"/>
              <a:t>ичных местоимений, а также выступать в роли притяжательных местоимений, и в этой роли они синонимичны местоимению СВОЙ.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7929586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Лингвистическая загадка 40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Слово КАРАКУЛИ</a:t>
            </a:r>
          </a:p>
          <a:p>
            <a:pPr>
              <a:buNone/>
            </a:pPr>
            <a:r>
              <a:rPr lang="ru-RU" b="1" dirty="0" smtClean="0"/>
              <a:t>А) заимствовано из латинского языка</a:t>
            </a:r>
          </a:p>
          <a:p>
            <a:pPr>
              <a:buNone/>
            </a:pPr>
            <a:r>
              <a:rPr lang="ru-RU" b="1" dirty="0" smtClean="0"/>
              <a:t>Б) Заимствовано из арабского языка</a:t>
            </a:r>
          </a:p>
          <a:p>
            <a:pPr>
              <a:buNone/>
            </a:pPr>
            <a:r>
              <a:rPr lang="ru-RU" b="1" dirty="0" smtClean="0"/>
              <a:t>В) Заимствовано из тюркского языка</a:t>
            </a:r>
          </a:p>
          <a:p>
            <a:pPr>
              <a:buNone/>
            </a:pPr>
            <a:r>
              <a:rPr lang="ru-RU" b="1" dirty="0" smtClean="0"/>
              <a:t>Г) </a:t>
            </a:r>
            <a:r>
              <a:rPr lang="ru-RU" b="1" dirty="0" smtClean="0"/>
              <a:t>является исконно русским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Заимствовано из тюркских. Каракол = КАРА «чёрная» + кол «рука»</a:t>
            </a:r>
          </a:p>
          <a:p>
            <a:pPr>
              <a:buNone/>
            </a:pPr>
            <a:r>
              <a:rPr lang="ru-RU" dirty="0" smtClean="0"/>
              <a:t>На тюркское происхождение указывает согласование гласных и открытость слога.</a:t>
            </a: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0" y="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Лингвистическая загадка 50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Выделите основы и окончания в следующих словах:</a:t>
            </a:r>
          </a:p>
          <a:p>
            <a:pPr>
              <a:buNone/>
            </a:pPr>
            <a:r>
              <a:rPr lang="ru-RU" b="1" dirty="0" smtClean="0"/>
              <a:t>Метро, налево, село, ухо, около, счастливо (дитя), счастливо, путь, спать, вспять, кровать, пусть, хоть, взять.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Метро,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налево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сел</a:t>
            </a:r>
            <a:r>
              <a:rPr lang="ru-RU" b="1" dirty="0" smtClean="0"/>
              <a:t>о</a:t>
            </a:r>
            <a:r>
              <a:rPr lang="ru-RU" b="1" dirty="0" smtClean="0"/>
              <a:t>,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ух</a:t>
            </a:r>
            <a:r>
              <a:rPr lang="ru-RU" b="1" dirty="0" smtClean="0"/>
              <a:t>о</a:t>
            </a:r>
            <a:r>
              <a:rPr lang="ru-RU" b="1" dirty="0" smtClean="0"/>
              <a:t>,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около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счастлив</a:t>
            </a:r>
            <a:r>
              <a:rPr lang="ru-RU" b="1" dirty="0" smtClean="0"/>
              <a:t>о </a:t>
            </a:r>
            <a:r>
              <a:rPr lang="ru-RU" b="1" dirty="0" smtClean="0"/>
              <a:t>(</a:t>
            </a:r>
            <a:r>
              <a:rPr lang="ru-RU" b="1" dirty="0" smtClean="0"/>
              <a:t>дитя),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счастливо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путь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спа</a:t>
            </a:r>
            <a:r>
              <a:rPr lang="ru-RU" b="1" dirty="0" smtClean="0"/>
              <a:t>ть</a:t>
            </a:r>
            <a:r>
              <a:rPr lang="ru-RU" b="1" dirty="0" smtClean="0"/>
              <a:t>,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вспять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кровать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пусть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хоть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взя</a:t>
            </a:r>
            <a:r>
              <a:rPr lang="ru-RU" b="1" dirty="0" smtClean="0"/>
              <a:t>ть</a:t>
            </a:r>
            <a:r>
              <a:rPr lang="ru-RU" b="1" dirty="0" smtClean="0"/>
              <a:t>.</a:t>
            </a:r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142844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ударения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Баловать</a:t>
            </a:r>
          </a:p>
          <a:p>
            <a:r>
              <a:rPr lang="ru-RU" dirty="0" smtClean="0"/>
              <a:t>Каталог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Балов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ть</a:t>
            </a:r>
          </a:p>
          <a:p>
            <a:r>
              <a:rPr lang="ru-RU" dirty="0" smtClean="0"/>
              <a:t>Катал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500034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ударения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Менеджмент</a:t>
            </a:r>
          </a:p>
          <a:p>
            <a:r>
              <a:rPr lang="ru-RU" dirty="0" smtClean="0"/>
              <a:t>Рефери</a:t>
            </a:r>
          </a:p>
          <a:p>
            <a:r>
              <a:rPr lang="ru-RU" dirty="0" smtClean="0"/>
              <a:t>Еретик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неджмент</a:t>
            </a:r>
          </a:p>
          <a:p>
            <a:r>
              <a:rPr lang="ru-RU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фери</a:t>
            </a:r>
          </a:p>
          <a:p>
            <a:r>
              <a:rPr lang="ru-RU" dirty="0" smtClean="0"/>
              <a:t>Ерет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428596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ударения 30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Диспансер</a:t>
            </a:r>
          </a:p>
          <a:p>
            <a:r>
              <a:rPr lang="ru-RU" dirty="0" smtClean="0"/>
              <a:t>Жалюзи</a:t>
            </a:r>
          </a:p>
          <a:p>
            <a:r>
              <a:rPr lang="ru-RU" dirty="0" smtClean="0"/>
              <a:t>Закупорить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Диспанс</a:t>
            </a:r>
            <a:r>
              <a:rPr lang="ru-RU" b="1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р</a:t>
            </a:r>
          </a:p>
          <a:p>
            <a:r>
              <a:rPr lang="ru-RU" dirty="0" smtClean="0"/>
              <a:t>Жалюз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</a:p>
          <a:p>
            <a:r>
              <a:rPr lang="ru-RU" dirty="0" smtClean="0"/>
              <a:t>Зак</a:t>
            </a:r>
            <a:r>
              <a:rPr lang="ru-RU" b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порить</a:t>
            </a:r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357158" y="35716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ударения 40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Танцовщицы</a:t>
            </a:r>
          </a:p>
          <a:p>
            <a:r>
              <a:rPr lang="ru-RU" dirty="0" smtClean="0"/>
              <a:t>Красивее</a:t>
            </a:r>
          </a:p>
          <a:p>
            <a:r>
              <a:rPr lang="ru-RU" dirty="0" err="1" smtClean="0"/>
              <a:t>Ассиметрия</a:t>
            </a:r>
            <a:endParaRPr lang="ru-RU" dirty="0" smtClean="0"/>
          </a:p>
          <a:p>
            <a:r>
              <a:rPr lang="ru-RU" dirty="0" smtClean="0"/>
              <a:t>Подсадная утка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Танц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вщицы</a:t>
            </a:r>
          </a:p>
          <a:p>
            <a:r>
              <a:rPr lang="ru-RU" dirty="0" smtClean="0"/>
              <a:t>Крас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вее</a:t>
            </a:r>
          </a:p>
          <a:p>
            <a:r>
              <a:rPr lang="ru-RU" dirty="0" err="1" smtClean="0"/>
              <a:t>Ассиметр</a:t>
            </a:r>
            <a:r>
              <a:rPr lang="ru-RU" b="1" dirty="0" err="1" smtClean="0">
                <a:solidFill>
                  <a:srgbClr val="FF0000"/>
                </a:solidFill>
              </a:rPr>
              <a:t>и</a:t>
            </a:r>
            <a:r>
              <a:rPr lang="ru-RU" dirty="0" err="1" smtClean="0"/>
              <a:t>я</a:t>
            </a:r>
            <a:endParaRPr lang="ru-RU" dirty="0" smtClean="0"/>
          </a:p>
          <a:p>
            <a:r>
              <a:rPr lang="ru-RU" dirty="0" smtClean="0"/>
              <a:t>Подс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дная утка</a:t>
            </a:r>
          </a:p>
          <a:p>
            <a:endParaRPr lang="ru-RU" dirty="0" smtClean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500826" y="5429264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ударения 50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Поставьте ударение в словах</a:t>
            </a:r>
          </a:p>
          <a:p>
            <a:r>
              <a:rPr lang="ru-RU" dirty="0" smtClean="0"/>
              <a:t>Поимка преступника</a:t>
            </a:r>
          </a:p>
          <a:p>
            <a:r>
              <a:rPr lang="ru-RU" dirty="0" smtClean="0"/>
              <a:t>Разогнутый</a:t>
            </a:r>
          </a:p>
          <a:p>
            <a:r>
              <a:rPr lang="ru-RU" dirty="0" smtClean="0"/>
              <a:t>Сосредоточение</a:t>
            </a:r>
          </a:p>
          <a:p>
            <a:r>
              <a:rPr lang="ru-RU" dirty="0" smtClean="0"/>
              <a:t>Украинский</a:t>
            </a:r>
          </a:p>
          <a:p>
            <a:r>
              <a:rPr lang="ru-RU" dirty="0" smtClean="0"/>
              <a:t>Христианин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мка преступника</a:t>
            </a:r>
          </a:p>
          <a:p>
            <a:r>
              <a:rPr lang="ru-RU" dirty="0" smtClean="0"/>
              <a:t>Раз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гнутый</a:t>
            </a:r>
          </a:p>
          <a:p>
            <a:r>
              <a:rPr lang="ru-RU" dirty="0" smtClean="0"/>
              <a:t>Сосредот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чение</a:t>
            </a:r>
          </a:p>
          <a:p>
            <a:r>
              <a:rPr lang="ru-RU" dirty="0" smtClean="0"/>
              <a:t>Укра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нский</a:t>
            </a:r>
          </a:p>
          <a:p>
            <a:r>
              <a:rPr lang="ru-RU" dirty="0" smtClean="0"/>
              <a:t>Христиан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</a:t>
            </a: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6357950" y="5357826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10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 ли этимологически родственными: пятка – пятно?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285720" y="285728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Являются</a:t>
            </a:r>
          </a:p>
          <a:p>
            <a:pPr>
              <a:buNone/>
            </a:pPr>
            <a:r>
              <a:rPr lang="ru-RU" dirty="0" smtClean="0"/>
              <a:t>Пятка – от пята «нога»</a:t>
            </a:r>
          </a:p>
          <a:p>
            <a:pPr>
              <a:buNone/>
            </a:pPr>
            <a:r>
              <a:rPr lang="ru-RU" dirty="0" smtClean="0"/>
              <a:t>Пятно от пята – буквально «след от ноги»</a:t>
            </a:r>
            <a:endParaRPr lang="ru-RU" dirty="0"/>
          </a:p>
        </p:txBody>
      </p:sp>
      <p:pic>
        <p:nvPicPr>
          <p:cNvPr id="7" name="Рисунок 6" descr="бегуны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5918" y="3643314"/>
            <a:ext cx="1801816" cy="2671961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Этимология 20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40042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Являются ли этимологически </a:t>
            </a:r>
            <a:r>
              <a:rPr lang="ru-RU" dirty="0" smtClean="0"/>
              <a:t>родственными: сад – сажа, и сало – сальный?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285720" y="214290"/>
            <a:ext cx="1042416" cy="1042416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857620" y="1645920"/>
            <a:ext cx="4829180" cy="452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Сад и сажа – этимологически родственные.</a:t>
            </a:r>
          </a:p>
          <a:p>
            <a:pPr>
              <a:buNone/>
            </a:pPr>
            <a:r>
              <a:rPr lang="ru-RU" sz="2000" dirty="0" smtClean="0"/>
              <a:t>Сад – исходно «насаждения», производное от «</a:t>
            </a:r>
            <a:r>
              <a:rPr lang="ru-RU" sz="2000" dirty="0" err="1" smtClean="0"/>
              <a:t>садити</a:t>
            </a:r>
            <a:r>
              <a:rPr lang="ru-RU" sz="2000" dirty="0" smtClean="0"/>
              <a:t>» - буквально «заставлять сесть»</a:t>
            </a:r>
          </a:p>
          <a:p>
            <a:pPr>
              <a:buNone/>
            </a:pPr>
            <a:r>
              <a:rPr lang="ru-RU" sz="2000" dirty="0" smtClean="0"/>
              <a:t>Сажа от </a:t>
            </a:r>
            <a:r>
              <a:rPr lang="ru-RU" sz="2000" dirty="0" err="1" smtClean="0"/>
              <a:t>садити</a:t>
            </a:r>
            <a:r>
              <a:rPr lang="ru-RU" sz="2000" dirty="0" smtClean="0"/>
              <a:t> – буквально «то, что насело»</a:t>
            </a:r>
          </a:p>
          <a:p>
            <a:pPr>
              <a:buNone/>
            </a:pPr>
            <a:r>
              <a:rPr lang="ru-RU" sz="2000" dirty="0" smtClean="0"/>
              <a:t>Слова сало и сальный не являются этимологически родственными.</a:t>
            </a:r>
          </a:p>
          <a:p>
            <a:pPr>
              <a:buNone/>
            </a:pPr>
            <a:r>
              <a:rPr lang="ru-RU" sz="2000" dirty="0" smtClean="0"/>
              <a:t>Сало (</a:t>
            </a:r>
            <a:r>
              <a:rPr lang="ru-RU" sz="2000" dirty="0" err="1" smtClean="0"/>
              <a:t>общеслав</a:t>
            </a:r>
            <a:r>
              <a:rPr lang="ru-RU" sz="2000" dirty="0" smtClean="0"/>
              <a:t>.) – от садить, сесть. Буквально «то, что насело» (мясо)</a:t>
            </a:r>
          </a:p>
          <a:p>
            <a:pPr>
              <a:buNone/>
            </a:pPr>
            <a:r>
              <a:rPr lang="ru-RU" sz="2000" dirty="0" smtClean="0"/>
              <a:t>Сальный – сближение с франц. </a:t>
            </a:r>
            <a:r>
              <a:rPr lang="en-US" sz="2000" dirty="0" smtClean="0"/>
              <a:t>Sale </a:t>
            </a:r>
            <a:r>
              <a:rPr lang="ru-RU" sz="2000" dirty="0" smtClean="0"/>
              <a:t>– «грязный, неприличный».</a:t>
            </a:r>
          </a:p>
        </p:txBody>
      </p:sp>
      <p:pic>
        <p:nvPicPr>
          <p:cNvPr id="6" name="Рисунок 5" descr="Вишнёвый сад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071942"/>
            <a:ext cx="1447810" cy="2286016"/>
          </a:xfrm>
          <a:prstGeom prst="rect">
            <a:avLst/>
          </a:prstGeom>
        </p:spPr>
      </p:pic>
      <p:pic>
        <p:nvPicPr>
          <p:cNvPr id="7" name="Рисунок 6" descr="толстяк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85728"/>
            <a:ext cx="1663700" cy="179705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ashreg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ysClr val="window" lastClr="FFFFFF"/>
      </a:lt1>
      <a:dk2>
        <a:srgbClr val="444D26"/>
      </a:dk2>
      <a:lt2>
        <a:srgbClr val="000000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363</TotalTime>
  <Words>884</Words>
  <PresentationFormat>Экран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Литейная</vt:lpstr>
      <vt:lpstr>Подготовка к олимпиаде по русскому языку</vt:lpstr>
      <vt:lpstr>Выбери вопрос!</vt:lpstr>
      <vt:lpstr>Загадки ударения 10</vt:lpstr>
      <vt:lpstr>Загадки ударения 20</vt:lpstr>
      <vt:lpstr>Загадки ударения 30</vt:lpstr>
      <vt:lpstr>Загадки ударения 40</vt:lpstr>
      <vt:lpstr>Загадки ударения 50</vt:lpstr>
      <vt:lpstr>Этимология 10</vt:lpstr>
      <vt:lpstr>Этимология 20</vt:lpstr>
      <vt:lpstr>Этимология 30</vt:lpstr>
      <vt:lpstr>Этимология 40</vt:lpstr>
      <vt:lpstr>Этимология 50</vt:lpstr>
      <vt:lpstr>Паронимы 10</vt:lpstr>
      <vt:lpstr>Паронимы 20</vt:lpstr>
      <vt:lpstr>Паронимы 30</vt:lpstr>
      <vt:lpstr>Паронимы 40</vt:lpstr>
      <vt:lpstr>Паронимы 50</vt:lpstr>
      <vt:lpstr>Лингвистическая загадка 10</vt:lpstr>
      <vt:lpstr>Лингвистическая загадка 20</vt:lpstr>
      <vt:lpstr>Лингвистическая загадка 30</vt:lpstr>
      <vt:lpstr>Лингвистическая загадка 40</vt:lpstr>
      <vt:lpstr>Лингвистическая загадка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олимпиаде по русскому языку</dc:title>
  <dc:creator>Инна</dc:creator>
  <cp:lastModifiedBy>1</cp:lastModifiedBy>
  <cp:revision>39</cp:revision>
  <dcterms:created xsi:type="dcterms:W3CDTF">2009-03-28T09:38:10Z</dcterms:created>
  <dcterms:modified xsi:type="dcterms:W3CDTF">2009-03-31T12:45:37Z</dcterms:modified>
</cp:coreProperties>
</file>