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Исторические чередования в русском 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mtClean="0"/>
              <a:t>Занятие "Школы юного филолога"</a:t>
            </a:r>
            <a:endParaRPr lang="ru-RU" dirty="0"/>
          </a:p>
        </p:txBody>
      </p:sp>
      <p:pic>
        <p:nvPicPr>
          <p:cNvPr id="4" name="Рисунок 3" descr="Грамматика Ломоносова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57950" y="0"/>
            <a:ext cx="2786050" cy="2138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Чередование согласных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1975463"/>
          </a:xfrm>
        </p:spPr>
        <p:txBody>
          <a:bodyPr/>
          <a:lstStyle/>
          <a:p>
            <a:r>
              <a:rPr smtClean="0"/>
              <a:t>Какие буквы чередуются в словах:</a:t>
            </a:r>
          </a:p>
          <a:p>
            <a:r>
              <a:rPr lang="ru-RU" dirty="0" smtClean="0"/>
              <a:t>Д</a:t>
            </a:r>
            <a:r>
              <a:rPr smtClean="0"/>
              <a:t>руг </a:t>
            </a:r>
            <a:r>
              <a:rPr lang="ru-RU" dirty="0" smtClean="0"/>
              <a:t>–</a:t>
            </a:r>
            <a:r>
              <a:rPr smtClean="0"/>
              <a:t> друзья </a:t>
            </a:r>
            <a:r>
              <a:rPr lang="ru-RU" dirty="0" smtClean="0"/>
              <a:t>–</a:t>
            </a:r>
            <a:r>
              <a:rPr smtClean="0"/>
              <a:t> дружить</a:t>
            </a:r>
          </a:p>
          <a:p>
            <a:r>
              <a:rPr smtClean="0"/>
              <a:t>Г//З//Ж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3429000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Звуки </a:t>
            </a:r>
            <a:r>
              <a:rPr lang="en-US" sz="2400" b="1" i="1" dirty="0" smtClean="0"/>
              <a:t>[</a:t>
            </a:r>
            <a:r>
              <a:rPr lang="ru-RU" sz="2400" b="1" i="1" dirty="0" smtClean="0"/>
              <a:t>Г</a:t>
            </a:r>
            <a:r>
              <a:rPr lang="en-US" sz="2400" b="1" i="1" dirty="0" smtClean="0"/>
              <a:t>]</a:t>
            </a:r>
            <a:r>
              <a:rPr lang="ru-RU" sz="2400" b="1" i="1" dirty="0" smtClean="0"/>
              <a:t>, </a:t>
            </a:r>
            <a:r>
              <a:rPr lang="en-US" sz="2400" b="1" i="1" dirty="0" smtClean="0"/>
              <a:t>[</a:t>
            </a:r>
            <a:r>
              <a:rPr lang="ru-RU" sz="2400" b="1" i="1" dirty="0" smtClean="0"/>
              <a:t>К</a:t>
            </a:r>
            <a:r>
              <a:rPr lang="en-US" sz="2400" b="1" i="1" dirty="0" smtClean="0"/>
              <a:t>]</a:t>
            </a:r>
            <a:r>
              <a:rPr lang="ru-RU" sz="2400" b="1" i="1" dirty="0" smtClean="0"/>
              <a:t>, </a:t>
            </a:r>
            <a:r>
              <a:rPr lang="en-US" sz="2400" b="1" i="1" dirty="0" smtClean="0"/>
              <a:t>[</a:t>
            </a:r>
            <a:r>
              <a:rPr lang="ru-RU" sz="2400" b="1" i="1" dirty="0" smtClean="0"/>
              <a:t>Х</a:t>
            </a:r>
            <a:r>
              <a:rPr lang="en-US" sz="2400" b="1" i="1" dirty="0" smtClean="0"/>
              <a:t>]</a:t>
            </a:r>
            <a:r>
              <a:rPr lang="ru-RU" sz="2400" b="1" i="1" dirty="0" smtClean="0"/>
              <a:t> в современном русском языке могут быть как твёрдыми, так и мягкими. А в древности они могли быть только твёрдыми и не могли сочетаться с гласными И, Е, ЕРЬ, ЯТЬ и ЮС МАЛЫЙ</a:t>
            </a:r>
            <a:endParaRPr lang="ru-RU" sz="2400" b="1" i="1" dirty="0"/>
          </a:p>
        </p:txBody>
      </p:sp>
      <p:pic>
        <p:nvPicPr>
          <p:cNvPr id="5" name="Рисунок 4" descr="лаг-лож, кас-кос0001.bmp"/>
          <p:cNvPicPr>
            <a:picLocks noChangeAspect="1"/>
          </p:cNvPicPr>
          <p:nvPr/>
        </p:nvPicPr>
        <p:blipFill>
          <a:blip r:embed="rId2" cstate="email">
            <a:lum contrast="30000"/>
          </a:blip>
          <a:stretch>
            <a:fillRect/>
          </a:stretch>
        </p:blipFill>
        <p:spPr>
          <a:xfrm>
            <a:off x="2500298" y="5143512"/>
            <a:ext cx="3689612" cy="128473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2857496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1128" y="18668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929066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Х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714488"/>
            <a:ext cx="622927" cy="35719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400" b="1" i="1" dirty="0" smtClean="0"/>
              <a:t>твёрдые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1142984"/>
            <a:ext cx="928694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1857364"/>
            <a:ext cx="928694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2571744"/>
            <a:ext cx="928694" cy="714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786050" y="4000504"/>
            <a:ext cx="928694" cy="714380"/>
            <a:chOff x="4071934" y="1928802"/>
            <a:chExt cx="928694" cy="71438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071934" y="1928802"/>
              <a:ext cx="928694" cy="7143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Е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pic>
          <p:nvPicPr>
            <p:cNvPr id="13" name="Рисунок 12" descr="ять.gif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4286248" y="2071678"/>
              <a:ext cx="466728" cy="500066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2786050" y="3286124"/>
            <a:ext cx="928694" cy="714380"/>
            <a:chOff x="4071934" y="3000372"/>
            <a:chExt cx="928694" cy="71438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71934" y="3000372"/>
              <a:ext cx="928694" cy="7143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Е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pic>
          <p:nvPicPr>
            <p:cNvPr id="16" name="Рисунок 15" descr="юс большой.gif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4286248" y="3143248"/>
              <a:ext cx="566009" cy="490541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571604" y="2857496"/>
            <a:ext cx="928694" cy="714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Ж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1857364"/>
            <a:ext cx="928694" cy="714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3929066"/>
            <a:ext cx="928694" cy="714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Ш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357166"/>
            <a:ext cx="24288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Снег – снежный</a:t>
            </a:r>
          </a:p>
          <a:p>
            <a:r>
              <a:rPr lang="ru-RU" sz="2400" b="1" i="1" dirty="0" smtClean="0"/>
              <a:t>Век – вечный</a:t>
            </a:r>
          </a:p>
          <a:p>
            <a:r>
              <a:rPr lang="ru-RU" sz="2400" b="1" i="1" dirty="0" smtClean="0"/>
              <a:t>Смех – смешной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43372" y="1928802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Это произошло в результате </a:t>
            </a:r>
            <a:r>
              <a:rPr lang="ru-RU" sz="2400" b="1" i="1" u="sng" dirty="0" smtClean="0"/>
              <a:t>первого смягчения согласных</a:t>
            </a:r>
            <a:endParaRPr lang="ru-RU" sz="2400" b="1" i="1" u="sng" dirty="0"/>
          </a:p>
        </p:txBody>
      </p:sp>
      <p:pic>
        <p:nvPicPr>
          <p:cNvPr id="23" name="Рисунок 22" descr="виньетка (2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00496" y="3143248"/>
            <a:ext cx="4384953" cy="272415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Результат второго смягчения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1128" y="18668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857496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929066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Х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1857364"/>
            <a:ext cx="928694" cy="714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Ц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857496"/>
            <a:ext cx="928694" cy="714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З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3929066"/>
            <a:ext cx="928694" cy="714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1857364"/>
            <a:ext cx="271464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Друг – друзья</a:t>
            </a:r>
          </a:p>
          <a:p>
            <a:r>
              <a:rPr lang="ru-RU" sz="2400" b="1" i="1" dirty="0" smtClean="0"/>
              <a:t>Кена – цена</a:t>
            </a:r>
          </a:p>
          <a:p>
            <a:r>
              <a:rPr lang="ru-RU" sz="2400" b="1" i="1" dirty="0" smtClean="0"/>
              <a:t>Кирха – церковь</a:t>
            </a:r>
          </a:p>
          <a:p>
            <a:r>
              <a:rPr lang="ru-RU" sz="2400" b="1" i="1" dirty="0" err="1" smtClean="0"/>
              <a:t>Келый</a:t>
            </a:r>
            <a:r>
              <a:rPr lang="ru-RU" sz="2400" b="1" i="1" dirty="0" smtClean="0"/>
              <a:t> – целый</a:t>
            </a:r>
          </a:p>
          <a:p>
            <a:r>
              <a:rPr lang="ru-RU" sz="2400" b="1" i="1" dirty="0" err="1" smtClean="0"/>
              <a:t>Херый</a:t>
            </a:r>
            <a:r>
              <a:rPr lang="ru-RU" sz="2400" b="1" i="1" dirty="0" smtClean="0"/>
              <a:t> - серый</a:t>
            </a:r>
            <a:endParaRPr lang="ru-RU" sz="2400" b="1" i="1" dirty="0"/>
          </a:p>
        </p:txBody>
      </p:sp>
      <p:pic>
        <p:nvPicPr>
          <p:cNvPr id="12" name="Рисунок 11" descr="Рисунок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91072" y="4785360"/>
            <a:ext cx="2852928" cy="207264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С 14-16 веков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smtClean="0"/>
              <a:t>Г</a:t>
            </a:r>
            <a:r>
              <a:rPr lang="en-US" dirty="0" smtClean="0"/>
              <a:t>]</a:t>
            </a:r>
            <a:r>
              <a:rPr smtClean="0"/>
              <a:t>,</a:t>
            </a:r>
            <a:r>
              <a:rPr lang="en-US" dirty="0" smtClean="0"/>
              <a:t>[</a:t>
            </a:r>
            <a:r>
              <a:rPr smtClean="0"/>
              <a:t>К</a:t>
            </a:r>
            <a:r>
              <a:rPr lang="en-US" dirty="0" smtClean="0"/>
              <a:t>]</a:t>
            </a:r>
            <a:r>
              <a:rPr smtClean="0"/>
              <a:t>,</a:t>
            </a:r>
            <a:r>
              <a:rPr lang="en-US" dirty="0" smtClean="0"/>
              <a:t>[</a:t>
            </a:r>
            <a:r>
              <a:rPr smtClean="0"/>
              <a:t>Х</a:t>
            </a:r>
            <a:r>
              <a:rPr lang="en-US" dirty="0" smtClean="0"/>
              <a:t>]</a:t>
            </a:r>
            <a:r>
              <a:rPr smtClean="0"/>
              <a:t> стали сочетаться с мягкими и появились сочетания ГИ, КИ, ХИ</a:t>
            </a:r>
          </a:p>
          <a:p>
            <a:r>
              <a:rPr smtClean="0"/>
              <a:t>До 14 века восточные славяне говорили Кыевъ, гыб  ль, похытити.</a:t>
            </a:r>
            <a:endParaRPr lang="ru-RU" dirty="0"/>
          </a:p>
        </p:txBody>
      </p:sp>
      <p:pic>
        <p:nvPicPr>
          <p:cNvPr id="4" name="Рисунок 3" descr="ят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357562"/>
            <a:ext cx="214314" cy="229622"/>
          </a:xfrm>
          <a:prstGeom prst="rect">
            <a:avLst/>
          </a:prstGeom>
        </p:spPr>
      </p:pic>
      <p:pic>
        <p:nvPicPr>
          <p:cNvPr id="9" name="Рисунок 8" descr="чернильница и свиток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388" y="4643446"/>
            <a:ext cx="1383678" cy="153606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smtClean="0"/>
              <a:t>Сформулируйте правило правописания чередующихся гласных О и А в глагольных формах</a:t>
            </a:r>
          </a:p>
          <a:p>
            <a:pPr marL="514350" indent="-514350">
              <a:buFont typeface="+mj-lt"/>
              <a:buAutoNum type="arabicPeriod"/>
            </a:pPr>
            <a:r>
              <a:rPr smtClean="0"/>
              <a:t>Подберите слова с чередованием Я//ИМ; Я//ЕН. Сделайте вывод о том, как можно проверить написание этих слов</a:t>
            </a:r>
          </a:p>
          <a:p>
            <a:pPr marL="514350" indent="-514350">
              <a:buFont typeface="+mj-lt"/>
              <a:buAutoNum type="arabicPeriod"/>
            </a:pPr>
            <a:r>
              <a:rPr smtClean="0"/>
              <a:t>Подберите слова с чередованием Г, К, Х в корне</a:t>
            </a:r>
          </a:p>
          <a:p>
            <a:pPr marL="514350" indent="-514350">
              <a:buFont typeface="+mj-lt"/>
              <a:buAutoNum type="arabicPeriod"/>
            </a:pPr>
            <a:r>
              <a:rPr smtClean="0"/>
              <a:t>Как вы думаете, слова КИТ, ХИМЕРА, ГИДРА исконно русского происхождения или они заимствованы из другого языка?</a:t>
            </a:r>
            <a:endParaRPr lang="ru-RU" dirty="0"/>
          </a:p>
        </p:txBody>
      </p:sp>
      <p:pic>
        <p:nvPicPr>
          <p:cNvPr id="4" name="Рисунок 3" descr="Рисунок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00892" y="-1"/>
            <a:ext cx="2143108" cy="1556959"/>
          </a:xfrm>
          <a:prstGeom prst="rect">
            <a:avLst/>
          </a:prstGeom>
        </p:spPr>
      </p:pic>
      <p:pic>
        <p:nvPicPr>
          <p:cNvPr id="6" name="Рисунок 5" descr="им-ин0001.bmp"/>
          <p:cNvPicPr>
            <a:picLocks noChangeAspect="1"/>
          </p:cNvPicPr>
          <p:nvPr/>
        </p:nvPicPr>
        <p:blipFill>
          <a:blip r:embed="rId3" cstate="email">
            <a:lum contrast="30000"/>
          </a:blip>
          <a:stretch>
            <a:fillRect/>
          </a:stretch>
        </p:blipFill>
        <p:spPr>
          <a:xfrm>
            <a:off x="4929190" y="5733218"/>
            <a:ext cx="4018793" cy="112478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85786" y="285728"/>
            <a:ext cx="6072230" cy="4525963"/>
          </a:xfrm>
        </p:spPr>
        <p:txBody>
          <a:bodyPr/>
          <a:lstStyle/>
          <a:p>
            <a:r>
              <a:rPr smtClean="0"/>
              <a:t>В русском языке много слов, которые в настоящее время пишутся так только потому, что "так было раньше". Принцип написания таких слов в русской орфографии называется </a:t>
            </a:r>
            <a:r>
              <a:rPr b="1" i="1" u="sng" smtClean="0"/>
              <a:t>традиционным</a:t>
            </a:r>
            <a:endParaRPr lang="ru-RU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857628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Живот, шило</a:t>
            </a:r>
            <a:endParaRPr lang="ru-RU" sz="2400" b="1" i="1" dirty="0"/>
          </a:p>
        </p:txBody>
      </p:sp>
      <p:pic>
        <p:nvPicPr>
          <p:cNvPr id="10" name="Рисунок 9" descr="Рисунок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91072" y="4785360"/>
            <a:ext cx="2852928" cy="2072640"/>
          </a:xfrm>
          <a:prstGeom prst="rect">
            <a:avLst/>
          </a:prstGeom>
        </p:spPr>
      </p:pic>
      <p:pic>
        <p:nvPicPr>
          <p:cNvPr id="11" name="Рисунок 10" descr="глаз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72396" y="500042"/>
            <a:ext cx="866775" cy="86677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7030A0"/>
                </a:solidFill>
              </a:rPr>
              <a:t>Ж, Ш, Ц раньше были мягкими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smtClean="0"/>
              <a:t>В </a:t>
            </a:r>
            <a:r>
              <a:rPr b="1" i="1" u="sng" smtClean="0"/>
              <a:t>13 веке </a:t>
            </a:r>
            <a:r>
              <a:rPr smtClean="0"/>
              <a:t>стали твёрдыми Ж, Ш</a:t>
            </a:r>
          </a:p>
          <a:p>
            <a:r>
              <a:rPr smtClean="0"/>
              <a:t>В </a:t>
            </a:r>
            <a:r>
              <a:rPr b="1" i="1" u="sng" smtClean="0"/>
              <a:t>14-15</a:t>
            </a:r>
            <a:r>
              <a:rPr smtClean="0"/>
              <a:t> веках стало твёрдым Ц</a:t>
            </a:r>
          </a:p>
          <a:p>
            <a:r>
              <a:rPr smtClean="0"/>
              <a:t>Слова стали произноситься твёрдо, но написание сохранилось </a:t>
            </a:r>
            <a:r>
              <a:rPr b="1" i="1" u="sng" smtClean="0"/>
              <a:t>традиционное</a:t>
            </a:r>
            <a:endParaRPr lang="ru-RU" b="1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smtClean="0"/>
              <a:t>Как вы думаете, почему в словах цирк, циркуль и в словах на </a:t>
            </a:r>
            <a:r>
              <a:rPr lang="ru-RU" dirty="0" smtClean="0"/>
              <a:t>–</a:t>
            </a:r>
            <a:r>
              <a:rPr smtClean="0"/>
              <a:t>ция пишется после Ц </a:t>
            </a:r>
            <a:r>
              <a:rPr lang="ru-RU" dirty="0" smtClean="0"/>
              <a:t>–</a:t>
            </a:r>
            <a:r>
              <a:rPr smtClean="0"/>
              <a:t> И?</a:t>
            </a:r>
          </a:p>
          <a:p>
            <a:r>
              <a:rPr smtClean="0"/>
              <a:t>Они пришли в русский язык после 15 века из других языков</a:t>
            </a:r>
            <a:endParaRPr lang="ru-RU" dirty="0"/>
          </a:p>
        </p:txBody>
      </p:sp>
      <p:pic>
        <p:nvPicPr>
          <p:cNvPr id="5" name="Рисунок 4" descr="Рисунок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00892" y="5301040"/>
            <a:ext cx="2143108" cy="1556959"/>
          </a:xfrm>
          <a:prstGeom prst="rect">
            <a:avLst/>
          </a:prstGeom>
        </p:spPr>
      </p:pic>
      <p:pic>
        <p:nvPicPr>
          <p:cNvPr id="6" name="Рисунок 5" descr="глухие0001.bmp"/>
          <p:cNvPicPr>
            <a:picLocks noChangeAspect="1"/>
          </p:cNvPicPr>
          <p:nvPr/>
        </p:nvPicPr>
        <p:blipFill>
          <a:blip r:embed="rId3" cstate="email">
            <a:lum contrast="30000"/>
          </a:blip>
          <a:stretch>
            <a:fillRect/>
          </a:stretch>
        </p:blipFill>
        <p:spPr>
          <a:xfrm>
            <a:off x="1000100" y="5897878"/>
            <a:ext cx="2116840" cy="96012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/>
              <a:t>После отвердения Ц стало возможным написание после неё 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smtClean="0"/>
              <a:t>Под ударением после Ц пишется О, а без ударения </a:t>
            </a:r>
            <a:r>
              <a:rPr lang="ru-RU" dirty="0" smtClean="0"/>
              <a:t>–</a:t>
            </a:r>
            <a:r>
              <a:rPr smtClean="0"/>
              <a:t> Е.</a:t>
            </a:r>
          </a:p>
          <a:p>
            <a:r>
              <a:rPr smtClean="0"/>
              <a:t>Сельцо - полотенце</a:t>
            </a:r>
            <a:endParaRPr lang="ru-RU" dirty="0"/>
          </a:p>
        </p:txBody>
      </p:sp>
      <p:pic>
        <p:nvPicPr>
          <p:cNvPr id="5" name="Содержимое 4" descr="Букварь Кариона Истомина0002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604510" y="2132679"/>
            <a:ext cx="2583180" cy="3461004"/>
          </a:xfrm>
        </p:spPr>
      </p:pic>
      <p:sp>
        <p:nvSpPr>
          <p:cNvPr id="6" name="TextBox 5"/>
          <p:cNvSpPr txBox="1"/>
          <p:nvPr/>
        </p:nvSpPr>
        <p:spPr>
          <a:xfrm>
            <a:off x="928662" y="4071942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Почему в слове ГЕРЦОГ после Ц надо писать О?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528638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слове герцог после Ц пишется О, так как это слово является заимствованным. Сейчас считается исключением из правила.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214950"/>
            <a:ext cx="4286280" cy="135732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Проверь себя</a:t>
            </a:r>
            <a:endParaRPr lang="ru-RU" sz="32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/>
              <a:t>Какие ещё написания противоречат нашему произношению?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71604" y="1643050"/>
            <a:ext cx="1885936" cy="11144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smtClean="0"/>
              <a:t>Ча </a:t>
            </a:r>
            <a:r>
              <a:rPr lang="ru-RU" dirty="0" smtClean="0"/>
              <a:t>–</a:t>
            </a:r>
            <a:r>
              <a:rPr smtClean="0"/>
              <a:t> ща</a:t>
            </a:r>
          </a:p>
          <a:p>
            <a:pPr algn="ctr">
              <a:buNone/>
            </a:pPr>
            <a:r>
              <a:rPr lang="ru-RU" dirty="0" smtClean="0"/>
              <a:t>Ч</a:t>
            </a:r>
            <a:r>
              <a:rPr smtClean="0"/>
              <a:t>у </a:t>
            </a:r>
            <a:r>
              <a:rPr lang="ru-RU" dirty="0" smtClean="0"/>
              <a:t>–</a:t>
            </a:r>
            <a:r>
              <a:rPr smtClean="0"/>
              <a:t> щу</a:t>
            </a:r>
          </a:p>
          <a:p>
            <a:pPr algn="ctr">
              <a:buNone/>
            </a:pPr>
            <a:endParaRPr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smtClean="0"/>
              <a:t>Ч и Щ остались в русском языке мягкими. Сочетания ЧА _ЩА, ЧУ_ЩУ пишутся по образцу ЖА, ША, ЖУ, ШУ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4286256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Можно ли назвать современное написание А, У после Ч, Щ историческим? Обоснуйте ваш ответ.</a:t>
            </a:r>
            <a:endParaRPr lang="ru-RU" sz="2400" b="1" i="1" dirty="0"/>
          </a:p>
        </p:txBody>
      </p:sp>
      <p:pic>
        <p:nvPicPr>
          <p:cNvPr id="6" name="Рисунок 5" descr="глухие0001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0166" y="3071810"/>
            <a:ext cx="2116840" cy="9601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786" y="521495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произносим Ы после Ж, Ш, так как эти звуки твёрдые, но исторически пишем И, так как раньше они были мягкими. Историческим написание А после Ч, Щ назвать нельзя, так как данное написание вызвано не историческими процессами, а законом аналогии.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5143512"/>
            <a:ext cx="7715304" cy="135732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Проверь себя</a:t>
            </a:r>
            <a:endParaRPr lang="ru-RU" sz="32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  <p:bldP spid="5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Запишите слова, вставьте пропущенные буквы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В..р..бей, в..рона, п..р..сёнок, с..л..вей, хв..р..стина, отвл..кать, тет..рев, ст..речь, с..лома, ск..в..р..да, п..лоть, с..рочка, х..л..стой, порог, ок..р..к, пап..р..тник, п..р..п..лох, м..р..сить.</a:t>
            </a:r>
            <a:endParaRPr lang="ru-RU" dirty="0"/>
          </a:p>
        </p:txBody>
      </p:sp>
      <p:pic>
        <p:nvPicPr>
          <p:cNvPr id="8" name="Рисунок 7" descr="чернильниц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5140" y="4000504"/>
            <a:ext cx="2188283" cy="255401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Проверьте себя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2546967"/>
          </a:xfrm>
        </p:spPr>
        <p:txBody>
          <a:bodyPr/>
          <a:lstStyle/>
          <a:p>
            <a:r>
              <a:rPr smtClean="0"/>
              <a:t>Воробей, ворона, поросёнок, соловей, хворостина, отвлекать, тетерев, стеречь, солома, сковорода, полоть, сорочка, холостой, порог, окорок, папоротник, переполох, моросить.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57200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Подчеркните в этих словах </a:t>
            </a:r>
            <a:r>
              <a:rPr lang="ru-RU" sz="2400" b="1" i="1" dirty="0" err="1" smtClean="0"/>
              <a:t>полногласные-неполногласные</a:t>
            </a:r>
            <a:r>
              <a:rPr lang="ru-RU" sz="2400" b="1" i="1" dirty="0" smtClean="0"/>
              <a:t> сочетания. </a:t>
            </a:r>
            <a:endParaRPr lang="ru-RU" sz="2400" b="1" i="1" dirty="0"/>
          </a:p>
        </p:txBody>
      </p:sp>
      <p:pic>
        <p:nvPicPr>
          <p:cNvPr id="7" name="Рисунок 6" descr="перо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85760" y="0"/>
            <a:ext cx="1158240" cy="1152144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Проверьте себя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2546967"/>
          </a:xfrm>
        </p:spPr>
        <p:txBody>
          <a:bodyPr/>
          <a:lstStyle/>
          <a:p>
            <a:r>
              <a:rPr smtClean="0"/>
              <a:t>В</a:t>
            </a:r>
            <a:r>
              <a:rPr u="sng" smtClean="0"/>
              <a:t>оро</a:t>
            </a:r>
            <a:r>
              <a:rPr smtClean="0"/>
              <a:t>бей, в</a:t>
            </a:r>
            <a:r>
              <a:rPr u="sng" smtClean="0"/>
              <a:t>оро</a:t>
            </a:r>
            <a:r>
              <a:rPr smtClean="0"/>
              <a:t>на, п</a:t>
            </a:r>
            <a:r>
              <a:rPr u="sng" smtClean="0"/>
              <a:t>оро</a:t>
            </a:r>
            <a:r>
              <a:rPr smtClean="0"/>
              <a:t>сёнок, с</a:t>
            </a:r>
            <a:r>
              <a:rPr u="sng" smtClean="0"/>
              <a:t>оло</a:t>
            </a:r>
            <a:r>
              <a:rPr smtClean="0"/>
              <a:t>вей, хв</a:t>
            </a:r>
            <a:r>
              <a:rPr u="sng" smtClean="0"/>
              <a:t>оро</a:t>
            </a:r>
            <a:r>
              <a:rPr smtClean="0"/>
              <a:t>стина, отв</a:t>
            </a:r>
            <a:r>
              <a:rPr u="sng" smtClean="0"/>
              <a:t>ле</a:t>
            </a:r>
            <a:r>
              <a:rPr smtClean="0"/>
              <a:t>кать, т</a:t>
            </a:r>
            <a:r>
              <a:rPr u="sng" smtClean="0"/>
              <a:t>ете</a:t>
            </a:r>
            <a:r>
              <a:rPr smtClean="0"/>
              <a:t>рев, сте</a:t>
            </a:r>
            <a:r>
              <a:rPr u="sng" smtClean="0"/>
              <a:t>ре</a:t>
            </a:r>
            <a:r>
              <a:rPr smtClean="0"/>
              <a:t>чь, с</a:t>
            </a:r>
            <a:r>
              <a:rPr u="sng" smtClean="0"/>
              <a:t>оло</a:t>
            </a:r>
            <a:r>
              <a:rPr smtClean="0"/>
              <a:t>ма, сков</a:t>
            </a:r>
            <a:r>
              <a:rPr u="sng" smtClean="0"/>
              <a:t>оро</a:t>
            </a:r>
            <a:r>
              <a:rPr smtClean="0"/>
              <a:t>да, п</a:t>
            </a:r>
            <a:r>
              <a:rPr u="sng" smtClean="0"/>
              <a:t>оло</a:t>
            </a:r>
            <a:r>
              <a:rPr smtClean="0"/>
              <a:t>ть, с</a:t>
            </a:r>
            <a:r>
              <a:rPr u="sng" smtClean="0"/>
              <a:t>оро</a:t>
            </a:r>
            <a:r>
              <a:rPr smtClean="0"/>
              <a:t>чка, х</a:t>
            </a:r>
            <a:r>
              <a:rPr u="sng" smtClean="0"/>
              <a:t>оло</a:t>
            </a:r>
            <a:r>
              <a:rPr smtClean="0"/>
              <a:t>стой, п</a:t>
            </a:r>
            <a:r>
              <a:rPr u="sng" smtClean="0"/>
              <a:t>оро</a:t>
            </a:r>
            <a:r>
              <a:rPr smtClean="0"/>
              <a:t>г, ок</a:t>
            </a:r>
            <a:r>
              <a:rPr u="sng" smtClean="0"/>
              <a:t>оро</a:t>
            </a:r>
            <a:r>
              <a:rPr smtClean="0"/>
              <a:t>к, пап</a:t>
            </a:r>
            <a:r>
              <a:rPr u="sng" smtClean="0"/>
              <a:t>оро</a:t>
            </a:r>
            <a:r>
              <a:rPr smtClean="0"/>
              <a:t>тник, п</a:t>
            </a:r>
            <a:r>
              <a:rPr u="sng" smtClean="0"/>
              <a:t>ере</a:t>
            </a:r>
            <a:r>
              <a:rPr smtClean="0"/>
              <a:t>п</a:t>
            </a:r>
            <a:r>
              <a:rPr u="sng" smtClean="0"/>
              <a:t>оло</a:t>
            </a:r>
            <a:r>
              <a:rPr smtClean="0"/>
              <a:t>х, м</a:t>
            </a:r>
            <a:r>
              <a:rPr u="sng" smtClean="0"/>
              <a:t>оро</a:t>
            </a:r>
            <a:r>
              <a:rPr smtClean="0"/>
              <a:t>сить.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57200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Пары этих слов полностью вышли из употребления в современном русском языке</a:t>
            </a:r>
            <a:endParaRPr lang="ru-RU" sz="2400" b="1" i="1" dirty="0"/>
          </a:p>
        </p:txBody>
      </p:sp>
      <p:pic>
        <p:nvPicPr>
          <p:cNvPr id="7" name="Рисунок 6" descr="перо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85760" y="0"/>
            <a:ext cx="1158240" cy="1152144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42910" y="357166"/>
            <a:ext cx="4038600" cy="4525963"/>
          </a:xfrm>
        </p:spPr>
        <p:txBody>
          <a:bodyPr/>
          <a:lstStyle/>
          <a:p>
            <a:r>
              <a:rPr sz="2400" smtClean="0"/>
              <a:t>Слова с полногласием/неполногласием можно назвать словами с чередующимися звуками. Чередования существуют чаще всего в корне слова и суффиксах. Это связано с историческими процессами в языке. В русском языке таких чередований много.</a:t>
            </a:r>
            <a:endParaRPr lang="ru-RU" sz="2400" dirty="0"/>
          </a:p>
        </p:txBody>
      </p:sp>
      <p:pic>
        <p:nvPicPr>
          <p:cNvPr id="7" name="Содержимое 6" descr="русский язык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1894646"/>
            <a:ext cx="4038600" cy="3937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Подберите слова с чередованиями к глаголам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00201"/>
            <a:ext cx="4038600" cy="22574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smtClean="0"/>
              <a:t>Касаться</a:t>
            </a:r>
          </a:p>
          <a:p>
            <a:r>
              <a:rPr smtClean="0"/>
              <a:t>Излагать</a:t>
            </a:r>
          </a:p>
          <a:p>
            <a:r>
              <a:rPr lang="ru-RU" dirty="0" smtClean="0"/>
              <a:t>П</a:t>
            </a:r>
            <a:r>
              <a:rPr smtClean="0"/>
              <a:t>редлагать</a:t>
            </a:r>
          </a:p>
          <a:p>
            <a:r>
              <a:rPr lang="ru-RU" dirty="0" smtClean="0"/>
              <a:t>В</a:t>
            </a:r>
            <a:r>
              <a:rPr smtClean="0"/>
              <a:t>ыскакивать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22574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smtClean="0"/>
              <a:t>Коснуться</a:t>
            </a:r>
          </a:p>
          <a:p>
            <a:r>
              <a:rPr lang="ru-RU" dirty="0" smtClean="0"/>
              <a:t>И</a:t>
            </a:r>
            <a:r>
              <a:rPr smtClean="0"/>
              <a:t>зложить</a:t>
            </a:r>
          </a:p>
          <a:p>
            <a:r>
              <a:rPr lang="ru-RU" dirty="0" smtClean="0"/>
              <a:t>П</a:t>
            </a:r>
            <a:r>
              <a:rPr smtClean="0"/>
              <a:t>редложить</a:t>
            </a:r>
          </a:p>
          <a:p>
            <a:r>
              <a:rPr lang="ru-RU" dirty="0" smtClean="0"/>
              <a:t>В</a:t>
            </a:r>
            <a:r>
              <a:rPr smtClean="0"/>
              <a:t>ыскочить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414338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Понаблюдайте, какого вида глаголы с гласной А, а какого – с гласной О</a:t>
            </a:r>
            <a:endParaRPr lang="ru-RU" sz="2400" b="1" i="1" dirty="0"/>
          </a:p>
        </p:txBody>
      </p:sp>
      <p:pic>
        <p:nvPicPr>
          <p:cNvPr id="6" name="Рисунок 5" descr="скак-скоч0001.bmp"/>
          <p:cNvPicPr>
            <a:picLocks noChangeAspect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>
          <a:xfrm>
            <a:off x="642910" y="5572140"/>
            <a:ext cx="3593599" cy="100013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Понаблюдайте, какие буквы чередуются в парах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smtClean="0"/>
              <a:t>Жать </a:t>
            </a:r>
            <a:r>
              <a:rPr lang="ru-RU" dirty="0" smtClean="0"/>
              <a:t>–</a:t>
            </a:r>
            <a:r>
              <a:rPr smtClean="0"/>
              <a:t> жму</a:t>
            </a:r>
          </a:p>
          <a:p>
            <a:r>
              <a:rPr lang="ru-RU" dirty="0" smtClean="0"/>
              <a:t>З</a:t>
            </a:r>
            <a:r>
              <a:rPr smtClean="0"/>
              <a:t>анять </a:t>
            </a:r>
            <a:r>
              <a:rPr lang="ru-RU" dirty="0" smtClean="0"/>
              <a:t>–</a:t>
            </a:r>
            <a:r>
              <a:rPr smtClean="0"/>
              <a:t> занимать</a:t>
            </a:r>
          </a:p>
          <a:p>
            <a:r>
              <a:rPr lang="ru-RU" dirty="0" smtClean="0"/>
              <a:t>О</a:t>
            </a:r>
            <a:r>
              <a:rPr smtClean="0"/>
              <a:t>бнять </a:t>
            </a:r>
            <a:r>
              <a:rPr lang="ru-RU" dirty="0" smtClean="0"/>
              <a:t>–</a:t>
            </a:r>
            <a:r>
              <a:rPr smtClean="0"/>
              <a:t> обнимать</a:t>
            </a:r>
          </a:p>
          <a:p>
            <a:r>
              <a:rPr lang="ru-RU" dirty="0" smtClean="0"/>
              <a:t>С</a:t>
            </a:r>
            <a:r>
              <a:rPr smtClean="0"/>
              <a:t>нять </a:t>
            </a:r>
            <a:r>
              <a:rPr lang="ru-RU" dirty="0" smtClean="0"/>
              <a:t>–</a:t>
            </a:r>
            <a:r>
              <a:rPr smtClean="0"/>
              <a:t> снимать</a:t>
            </a:r>
          </a:p>
          <a:p>
            <a:r>
              <a:rPr lang="ru-RU" dirty="0" smtClean="0"/>
              <a:t>У</a:t>
            </a:r>
            <a:r>
              <a:rPr smtClean="0"/>
              <a:t>нять </a:t>
            </a:r>
            <a:r>
              <a:rPr lang="ru-RU" dirty="0" smtClean="0"/>
              <a:t>–</a:t>
            </a:r>
            <a:r>
              <a:rPr smtClean="0"/>
              <a:t> унимать</a:t>
            </a:r>
          </a:p>
          <a:p>
            <a:r>
              <a:rPr lang="ru-RU" dirty="0" smtClean="0"/>
              <a:t>И</a:t>
            </a:r>
            <a:r>
              <a:rPr smtClean="0"/>
              <a:t>мя </a:t>
            </a:r>
            <a:r>
              <a:rPr lang="ru-RU" dirty="0" smtClean="0"/>
              <a:t>–</a:t>
            </a:r>
            <a:r>
              <a:rPr smtClean="0"/>
              <a:t> имена</a:t>
            </a:r>
          </a:p>
          <a:p>
            <a:r>
              <a:rPr lang="ru-RU" dirty="0" smtClean="0"/>
              <a:t>С</a:t>
            </a:r>
            <a:r>
              <a:rPr smtClean="0"/>
              <a:t>тремя </a:t>
            </a:r>
            <a:r>
              <a:rPr lang="ru-RU" dirty="0" smtClean="0"/>
              <a:t>–</a:t>
            </a:r>
            <a:r>
              <a:rPr smtClean="0"/>
              <a:t> стремена</a:t>
            </a:r>
          </a:p>
          <a:p>
            <a:r>
              <a:rPr lang="ru-RU" dirty="0" smtClean="0"/>
              <a:t>В</a:t>
            </a:r>
            <a:r>
              <a:rPr smtClean="0"/>
              <a:t>ремя - времена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smtClean="0"/>
              <a:t>А//О </a:t>
            </a:r>
          </a:p>
          <a:p>
            <a:r>
              <a:rPr smtClean="0"/>
              <a:t>Я//ИМ</a:t>
            </a:r>
          </a:p>
          <a:p>
            <a:r>
              <a:rPr smtClean="0"/>
              <a:t>Я//ИМ</a:t>
            </a:r>
          </a:p>
          <a:p>
            <a:r>
              <a:rPr smtClean="0"/>
              <a:t>Я//ИМ</a:t>
            </a:r>
          </a:p>
          <a:p>
            <a:r>
              <a:rPr smtClean="0"/>
              <a:t>Я//ИМ</a:t>
            </a:r>
          </a:p>
          <a:p>
            <a:r>
              <a:rPr smtClean="0"/>
              <a:t>Я//ЕН</a:t>
            </a:r>
          </a:p>
          <a:p>
            <a:r>
              <a:rPr smtClean="0"/>
              <a:t>Я//ЕН</a:t>
            </a:r>
          </a:p>
          <a:p>
            <a:r>
              <a:rPr smtClean="0"/>
              <a:t>Я//ЕН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786446" y="1714488"/>
            <a:ext cx="28575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Рисунок 6" descr="им-ин0001.bmp"/>
          <p:cNvPicPr>
            <a:picLocks noChangeAspect="1"/>
          </p:cNvPicPr>
          <p:nvPr/>
        </p:nvPicPr>
        <p:blipFill>
          <a:blip r:embed="rId2" cstate="email">
            <a:lum contrast="30000"/>
          </a:blip>
          <a:stretch>
            <a:fillRect/>
          </a:stretch>
        </p:blipFill>
        <p:spPr>
          <a:xfrm>
            <a:off x="4929190" y="5733218"/>
            <a:ext cx="4018793" cy="112478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/>
              <a:t>Раньше на месте Я был "юс малый", который появляется из сочетания ЕН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3" name="Рисунок 12" descr="юс большой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857364"/>
            <a:ext cx="483580" cy="419103"/>
          </a:xfrm>
          <a:prstGeom prst="rect">
            <a:avLst/>
          </a:prstGeom>
        </p:spPr>
      </p:pic>
      <p:pic>
        <p:nvPicPr>
          <p:cNvPr id="15" name="Рисунок 14" descr="реформа алфавит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786190"/>
            <a:ext cx="2524125" cy="26860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/>
              <a:t>Чередование О/У появилось в результате перехода "юса большого" в У.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1714488"/>
            <a:ext cx="92869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5" name="Рисунок 14" descr="реформа алфавит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786190"/>
            <a:ext cx="2524125" cy="2686050"/>
          </a:xfrm>
          <a:prstGeom prst="rect">
            <a:avLst/>
          </a:prstGeom>
        </p:spPr>
      </p:pic>
      <p:pic>
        <p:nvPicPr>
          <p:cNvPr id="14" name="Рисунок 13" descr="юс малый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928802"/>
            <a:ext cx="461100" cy="33814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лны">
  <a:themeElements>
    <a:clrScheme name="Другая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волны</Template>
  <TotalTime>86</TotalTime>
  <Words>862</Words>
  <PresentationFormat>Экран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волны</vt:lpstr>
      <vt:lpstr>Исторические чередования в русском языке</vt:lpstr>
      <vt:lpstr>Запишите слова, вставьте пропущенные буквы</vt:lpstr>
      <vt:lpstr>Проверьте себя</vt:lpstr>
      <vt:lpstr>Проверьте себя</vt:lpstr>
      <vt:lpstr>Слайд 5</vt:lpstr>
      <vt:lpstr>Подберите слова с чередованиями к глаголам</vt:lpstr>
      <vt:lpstr>Понаблюдайте, какие буквы чередуются в парах слов</vt:lpstr>
      <vt:lpstr>Раньше на месте Я был "юс малый", который появляется из сочетания ЕН</vt:lpstr>
      <vt:lpstr>Чередование О/У появилось в результате перехода "юса большого" в У.</vt:lpstr>
      <vt:lpstr>Чередование согласных</vt:lpstr>
      <vt:lpstr>Слайд 11</vt:lpstr>
      <vt:lpstr>Результат второго смягчения</vt:lpstr>
      <vt:lpstr>С 14-16 веков </vt:lpstr>
      <vt:lpstr>Задания:</vt:lpstr>
      <vt:lpstr>Слайд 15</vt:lpstr>
      <vt:lpstr>Ж, Ш, Ц раньше были мягкими</vt:lpstr>
      <vt:lpstr>После отвердения Ц стало возможным написание после неё О</vt:lpstr>
      <vt:lpstr>Какие ещё написания противоречат нашему произношению?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Исторические чередования в русском языке</dc:title>
  <dc:creator>Инна</dc:creator>
  <cp:lastModifiedBy>1</cp:lastModifiedBy>
  <cp:revision>12</cp:revision>
  <dcterms:created xsi:type="dcterms:W3CDTF">2011-04-08T11:52:29Z</dcterms:created>
  <dcterms:modified xsi:type="dcterms:W3CDTF">2011-06-23T11:48:43Z</dcterms:modified>
</cp:coreProperties>
</file>