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9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214290"/>
            <a:ext cx="5700698" cy="1470025"/>
          </a:xfr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Из  древнерусской литературы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857892"/>
            <a:ext cx="6400800" cy="757246"/>
          </a:xfrm>
          <a:solidFill>
            <a:srgbClr val="FFFF66"/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Подготовка к ЕГЭ по литературе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4038600" cy="4357694"/>
          </a:xfr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Как называется художественный приём, которым автор «Слова о полку Игореве» пользуется для создания образов русских князей: Всеволод Суздальский может «</a:t>
            </a:r>
            <a:r>
              <a:rPr lang="ru-RU" b="1" i="1" dirty="0" err="1" smtClean="0">
                <a:solidFill>
                  <a:srgbClr val="C00000"/>
                </a:solidFill>
              </a:rPr>
              <a:t>Донъ</a:t>
            </a:r>
            <a:r>
              <a:rPr lang="ru-RU" b="1" i="1" dirty="0" smtClean="0">
                <a:solidFill>
                  <a:srgbClr val="C00000"/>
                </a:solidFill>
              </a:rPr>
              <a:t> шелому </a:t>
            </a:r>
            <a:r>
              <a:rPr lang="ru-RU" b="1" i="1" dirty="0" err="1" smtClean="0">
                <a:solidFill>
                  <a:srgbClr val="C00000"/>
                </a:solidFill>
              </a:rPr>
              <a:t>выльяти</a:t>
            </a:r>
            <a:r>
              <a:rPr lang="ru-RU" b="1" i="1" dirty="0" smtClean="0">
                <a:solidFill>
                  <a:srgbClr val="C00000"/>
                </a:solidFill>
              </a:rPr>
              <a:t>», а «Волгу веслами расплескать». Ярослав </a:t>
            </a:r>
            <a:r>
              <a:rPr lang="ru-RU" b="1" i="1" dirty="0" err="1" smtClean="0">
                <a:solidFill>
                  <a:srgbClr val="C00000"/>
                </a:solidFill>
              </a:rPr>
              <a:t>Осмомысл</a:t>
            </a:r>
            <a:r>
              <a:rPr lang="ru-RU" b="1" i="1" dirty="0" smtClean="0">
                <a:solidFill>
                  <a:srgbClr val="C00000"/>
                </a:solidFill>
              </a:rPr>
              <a:t> «подпёр горы </a:t>
            </a:r>
            <a:r>
              <a:rPr lang="ru-RU" b="1" i="1" dirty="0" err="1" smtClean="0">
                <a:solidFill>
                  <a:srgbClr val="C00000"/>
                </a:solidFill>
              </a:rPr>
              <a:t>Угорскыи</a:t>
            </a:r>
            <a:r>
              <a:rPr lang="ru-RU" b="1" i="1" dirty="0" smtClean="0">
                <a:solidFill>
                  <a:srgbClr val="C00000"/>
                </a:solidFill>
              </a:rPr>
              <a:t>» своими железными полками?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6000760" y="5715016"/>
            <a:ext cx="2571768" cy="71438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Проверь себя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857884" y="428604"/>
            <a:ext cx="2857520" cy="1071570"/>
          </a:xfrm>
          <a:prstGeom prst="horizontalScroll">
            <a:avLst/>
          </a:prstGeom>
          <a:solidFill>
            <a:srgbClr val="FFFF66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Гипербола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4572000" cy="4357694"/>
          </a:xfr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Укажите термин, которым определяют средство художественной выразительности, связанное с традициями русского фольклора: «чёрный ворон», «серый волк», «борзые кони», «синее море», «красные девки» – и часто встречающееся в «Слове о полку Игореве».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6000760" y="5715016"/>
            <a:ext cx="2571768" cy="71438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Проверь себя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214942" y="642918"/>
            <a:ext cx="2857520" cy="1071570"/>
          </a:xfrm>
          <a:prstGeom prst="horizontalScroll">
            <a:avLst/>
          </a:prstGeom>
          <a:solidFill>
            <a:srgbClr val="FFFF66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Постоянный эпитет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4572000" cy="4071942"/>
          </a:xfr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Укажите название композиционного приёма (разновидности описания), позволяющего автору «Слова о полку Игореве» рисовать обширные пространства Русской земли, вводя в повествование Половецкую степь, овраги, реки, холмы, картины восходов и закатов.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6000760" y="5715016"/>
            <a:ext cx="2571768" cy="71438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Проверь себя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214942" y="642918"/>
            <a:ext cx="2857520" cy="1071570"/>
          </a:xfrm>
          <a:prstGeom prst="horizontalScroll">
            <a:avLst/>
          </a:prstGeom>
          <a:solidFill>
            <a:srgbClr val="FFFF66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Пейзаж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4572000" cy="3786190"/>
          </a:xfr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Укажите название средства художественной изобразительности, которое используется в стилистике фольклорных произведений, а также в «Слове о полку Игореве»: «сабли </a:t>
            </a:r>
            <a:r>
              <a:rPr lang="ru-RU" b="1" i="1" u="sng" dirty="0" smtClean="0">
                <a:solidFill>
                  <a:srgbClr val="C00000"/>
                </a:solidFill>
              </a:rPr>
              <a:t>калёные</a:t>
            </a:r>
            <a:r>
              <a:rPr lang="ru-RU" b="1" i="1" dirty="0" smtClean="0">
                <a:solidFill>
                  <a:srgbClr val="C00000"/>
                </a:solidFill>
              </a:rPr>
              <a:t>», «мечи </a:t>
            </a:r>
            <a:r>
              <a:rPr lang="ru-RU" b="1" i="1" u="sng" dirty="0" smtClean="0">
                <a:solidFill>
                  <a:srgbClr val="C00000"/>
                </a:solidFill>
              </a:rPr>
              <a:t>булатные</a:t>
            </a:r>
            <a:r>
              <a:rPr lang="ru-RU" b="1" i="1" dirty="0" smtClean="0">
                <a:solidFill>
                  <a:srgbClr val="C00000"/>
                </a:solidFill>
              </a:rPr>
              <a:t>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6000760" y="5715016"/>
            <a:ext cx="2571768" cy="71438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Проверь себя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214942" y="642918"/>
            <a:ext cx="2857520" cy="1071570"/>
          </a:xfrm>
          <a:prstGeom prst="horizontalScroll">
            <a:avLst/>
          </a:prstGeom>
          <a:solidFill>
            <a:srgbClr val="FFFF66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Постоянный эпитет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4572000" cy="3786190"/>
          </a:xfr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Укажите название средства художественной изобразительности, которое использует автор «Слова о полку Игореве», уподобляя половецкого хана </a:t>
            </a:r>
            <a:r>
              <a:rPr lang="ru-RU" b="1" i="1" dirty="0" err="1" smtClean="0">
                <a:solidFill>
                  <a:srgbClr val="C00000"/>
                </a:solidFill>
              </a:rPr>
              <a:t>Гзака</a:t>
            </a:r>
            <a:r>
              <a:rPr lang="ru-RU" b="1" i="1" dirty="0" smtClean="0">
                <a:solidFill>
                  <a:srgbClr val="C00000"/>
                </a:solidFill>
              </a:rPr>
              <a:t> зверю: «</a:t>
            </a:r>
            <a:r>
              <a:rPr lang="ru-RU" b="1" i="1" dirty="0" err="1" smtClean="0">
                <a:solidFill>
                  <a:srgbClr val="C00000"/>
                </a:solidFill>
              </a:rPr>
              <a:t>Гзак</a:t>
            </a:r>
            <a:r>
              <a:rPr lang="ru-RU" b="1" i="1" dirty="0" smtClean="0">
                <a:solidFill>
                  <a:srgbClr val="C00000"/>
                </a:solidFill>
              </a:rPr>
              <a:t> бежит серым волком…»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6000760" y="5715016"/>
            <a:ext cx="2571768" cy="71438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Проверь себя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214942" y="642918"/>
            <a:ext cx="2857520" cy="1071570"/>
          </a:xfrm>
          <a:prstGeom prst="horizontalScroll">
            <a:avLst/>
          </a:prstGeom>
          <a:solidFill>
            <a:srgbClr val="FFFF66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Сравнение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Побег из плена Пале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330018"/>
            <a:ext cx="2682876" cy="3527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105400" y="0"/>
            <a:ext cx="4038600" cy="2786082"/>
          </a:xfr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Кто из персонажей «Слова о полку Игореве» представлен в поэме неукротимым воином – «ярым туром»?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6000760" y="5715016"/>
            <a:ext cx="2571768" cy="71438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Проверь себя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Битва Пале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500174"/>
            <a:ext cx="2754314" cy="3670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Горизонтальный свиток 6"/>
          <p:cNvSpPr/>
          <p:nvPr/>
        </p:nvSpPr>
        <p:spPr>
          <a:xfrm>
            <a:off x="642910" y="5143512"/>
            <a:ext cx="3643338" cy="1071570"/>
          </a:xfrm>
          <a:prstGeom prst="horizontalScroll">
            <a:avLst/>
          </a:prstGeom>
          <a:solidFill>
            <a:srgbClr val="FFFF66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Всеволод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105400" y="0"/>
            <a:ext cx="4038600" cy="2500306"/>
          </a:xfr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Кто из персонажей «Слова…» «</a:t>
            </a:r>
            <a:r>
              <a:rPr lang="ru-RU" b="1" i="1" dirty="0" err="1" smtClean="0">
                <a:solidFill>
                  <a:srgbClr val="C00000"/>
                </a:solidFill>
              </a:rPr>
              <a:t>изронил</a:t>
            </a:r>
            <a:r>
              <a:rPr lang="ru-RU" b="1" i="1" dirty="0" smtClean="0">
                <a:solidFill>
                  <a:srgbClr val="C00000"/>
                </a:solidFill>
              </a:rPr>
              <a:t> золотое слово, со слезами смешанное»?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6000760" y="5715016"/>
            <a:ext cx="2571768" cy="71438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Проверь себя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6429388" y="2285992"/>
            <a:ext cx="2214578" cy="1071570"/>
          </a:xfrm>
          <a:prstGeom prst="horizontalScroll">
            <a:avLst/>
          </a:prstGeom>
          <a:solidFill>
            <a:srgbClr val="FFFF66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Святослав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Золотое слов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143116"/>
            <a:ext cx="2214578" cy="3325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105400" y="0"/>
            <a:ext cx="4038600" cy="2786058"/>
          </a:xfr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C00000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В одном из эпизодов «Слова…» князь Святослав обращается к соратникам с «золотым словом». Назовите город, в котором разворачивается данный эпизод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6000760" y="5715016"/>
            <a:ext cx="2571768" cy="71438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Проверь себя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142976" y="2000240"/>
            <a:ext cx="2214578" cy="1071570"/>
          </a:xfrm>
          <a:prstGeom prst="horizontalScroll">
            <a:avLst/>
          </a:prstGeom>
          <a:solidFill>
            <a:srgbClr val="FFFF66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Киев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Золотое слово Святосла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2545714" cy="185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105400" y="0"/>
            <a:ext cx="4038600" cy="2786058"/>
          </a:xfr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Кто из персонажей «Слова о полку Игореве» обращается к Игорю со словами: «Оба мы – </a:t>
            </a:r>
            <a:r>
              <a:rPr lang="ru-RU" b="1" i="1" dirty="0" err="1" smtClean="0">
                <a:solidFill>
                  <a:srgbClr val="C00000"/>
                </a:solidFill>
              </a:rPr>
              <a:t>Святославичи</a:t>
            </a:r>
            <a:r>
              <a:rPr lang="ru-RU" b="1" i="1" dirty="0" smtClean="0">
                <a:solidFill>
                  <a:srgbClr val="C00000"/>
                </a:solidFill>
              </a:rPr>
              <a:t>»?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6000760" y="5715016"/>
            <a:ext cx="2571768" cy="71438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Проверь себя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000100" y="5214950"/>
            <a:ext cx="2857520" cy="1071570"/>
          </a:xfrm>
          <a:prstGeom prst="horizontalScroll">
            <a:avLst/>
          </a:prstGeom>
          <a:solidFill>
            <a:srgbClr val="FFFF66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Всеволод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За Русь Добрин Палех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214554"/>
            <a:ext cx="4233672" cy="3008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105400" y="0"/>
            <a:ext cx="4038600" cy="2285992"/>
          </a:xfr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Кто из персонажей «Слова о полку Игореве» назван «соловьём старого времени»?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6000760" y="5715016"/>
            <a:ext cx="2571768" cy="71438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Проверь себя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000100" y="5214950"/>
            <a:ext cx="2857520" cy="1071570"/>
          </a:xfrm>
          <a:prstGeom prst="horizontalScroll">
            <a:avLst/>
          </a:prstGeom>
          <a:solidFill>
            <a:srgbClr val="FFFF66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solidFill>
                  <a:srgbClr val="C00000"/>
                </a:solidFill>
              </a:rPr>
              <a:t>Боян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Боя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785794"/>
            <a:ext cx="3078314" cy="39909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оя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785794"/>
            <a:ext cx="3078314" cy="39909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105400" y="0"/>
            <a:ext cx="4038600" cy="3643314"/>
          </a:xfr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Какое средство художественной изобразительности использует автор «Слова…», рассказывая о вещем </a:t>
            </a:r>
            <a:r>
              <a:rPr lang="ru-RU" b="1" i="1" dirty="0" err="1" smtClean="0">
                <a:solidFill>
                  <a:srgbClr val="C00000"/>
                </a:solidFill>
              </a:rPr>
              <a:t>Бояне</a:t>
            </a:r>
            <a:r>
              <a:rPr lang="ru-RU" b="1" i="1" dirty="0" smtClean="0">
                <a:solidFill>
                  <a:srgbClr val="C00000"/>
                </a:solidFill>
              </a:rPr>
              <a:t>: «</a:t>
            </a:r>
            <a:r>
              <a:rPr lang="ru-RU" b="1" i="1" dirty="0" err="1" smtClean="0">
                <a:solidFill>
                  <a:srgbClr val="C00000"/>
                </a:solidFill>
              </a:rPr>
              <a:t>растекашеться</a:t>
            </a:r>
            <a:r>
              <a:rPr lang="ru-RU" b="1" i="1" dirty="0" smtClean="0">
                <a:solidFill>
                  <a:srgbClr val="C00000"/>
                </a:solidFill>
              </a:rPr>
              <a:t> мыслию по древу, </a:t>
            </a:r>
            <a:r>
              <a:rPr lang="ru-RU" b="1" i="1" u="sng" dirty="0" smtClean="0">
                <a:solidFill>
                  <a:srgbClr val="C00000"/>
                </a:solidFill>
              </a:rPr>
              <a:t>серым волком </a:t>
            </a:r>
            <a:r>
              <a:rPr lang="ru-RU" b="1" i="1" dirty="0" smtClean="0">
                <a:solidFill>
                  <a:srgbClr val="C00000"/>
                </a:solidFill>
              </a:rPr>
              <a:t>по земле, </a:t>
            </a:r>
            <a:r>
              <a:rPr lang="ru-RU" b="1" i="1" u="sng" dirty="0" smtClean="0">
                <a:solidFill>
                  <a:srgbClr val="C00000"/>
                </a:solidFill>
              </a:rPr>
              <a:t>сизым орлом </a:t>
            </a:r>
            <a:r>
              <a:rPr lang="ru-RU" b="1" i="1" dirty="0" smtClean="0">
                <a:solidFill>
                  <a:srgbClr val="C00000"/>
                </a:solidFill>
              </a:rPr>
              <a:t>под </a:t>
            </a:r>
            <a:r>
              <a:rPr lang="ru-RU" b="1" i="1" dirty="0" err="1" smtClean="0">
                <a:solidFill>
                  <a:srgbClr val="C00000"/>
                </a:solidFill>
              </a:rPr>
              <a:t>облакы</a:t>
            </a:r>
            <a:r>
              <a:rPr lang="ru-RU" b="1" i="1" dirty="0" smtClean="0">
                <a:solidFill>
                  <a:srgbClr val="C00000"/>
                </a:solidFill>
              </a:rPr>
              <a:t>»?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6000760" y="5715016"/>
            <a:ext cx="2571768" cy="71438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Проверь себя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85720" y="0"/>
            <a:ext cx="2857520" cy="1071570"/>
          </a:xfrm>
          <a:prstGeom prst="horizontalScroll">
            <a:avLst/>
          </a:prstGeom>
          <a:solidFill>
            <a:srgbClr val="FFFF66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Постоянный эпитет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итва Эстамп Носкова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00438"/>
            <a:ext cx="4197096" cy="282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105400" y="0"/>
            <a:ext cx="4038600" cy="3643314"/>
          </a:xfr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C00000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В «Слове о полку Игореве» храбрые воины </a:t>
            </a:r>
            <a:r>
              <a:rPr lang="ru-RU" b="1" i="1" dirty="0" err="1" smtClean="0">
                <a:solidFill>
                  <a:srgbClr val="C00000"/>
                </a:solidFill>
              </a:rPr>
              <a:t>Рюрика</a:t>
            </a:r>
            <a:r>
              <a:rPr lang="ru-RU" b="1" i="1" dirty="0" smtClean="0">
                <a:solidFill>
                  <a:srgbClr val="C00000"/>
                </a:solidFill>
              </a:rPr>
              <a:t> и </a:t>
            </a:r>
            <a:r>
              <a:rPr lang="ru-RU" b="1" i="1" dirty="0" err="1" smtClean="0">
                <a:solidFill>
                  <a:srgbClr val="C00000"/>
                </a:solidFill>
              </a:rPr>
              <a:t>Давыда</a:t>
            </a:r>
            <a:r>
              <a:rPr lang="ru-RU" b="1" i="1" dirty="0" smtClean="0">
                <a:solidFill>
                  <a:srgbClr val="C00000"/>
                </a:solidFill>
              </a:rPr>
              <a:t> «</a:t>
            </a:r>
            <a:r>
              <a:rPr lang="ru-RU" b="1" i="1" u="sng" dirty="0" smtClean="0">
                <a:solidFill>
                  <a:srgbClr val="C00000"/>
                </a:solidFill>
              </a:rPr>
              <a:t>рыкают, </a:t>
            </a:r>
            <a:r>
              <a:rPr lang="ru-RU" b="1" i="1" u="sng" dirty="0" err="1" smtClean="0">
                <a:solidFill>
                  <a:srgbClr val="C00000"/>
                </a:solidFill>
              </a:rPr>
              <a:t>аки</a:t>
            </a:r>
            <a:r>
              <a:rPr lang="ru-RU" b="1" i="1" u="sng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раненные </a:t>
            </a:r>
            <a:r>
              <a:rPr lang="ru-RU" b="1" i="1" u="sng" dirty="0" smtClean="0">
                <a:solidFill>
                  <a:srgbClr val="C00000"/>
                </a:solidFill>
              </a:rPr>
              <a:t>туры</a:t>
            </a:r>
            <a:r>
              <a:rPr lang="ru-RU" b="1" i="1" dirty="0" smtClean="0">
                <a:solidFill>
                  <a:srgbClr val="C00000"/>
                </a:solidFill>
              </a:rPr>
              <a:t>». Какое средство художественной изобразительности использовано в тексте памятника для характеристики героев?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6000760" y="5715016"/>
            <a:ext cx="2571768" cy="71438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Проверь себя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714612" y="5572140"/>
            <a:ext cx="2857520" cy="1071570"/>
          </a:xfrm>
          <a:prstGeom prst="horizontalScroll">
            <a:avLst/>
          </a:prstGeom>
          <a:solidFill>
            <a:srgbClr val="FFFF66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Сравнение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итва Эстамп Носкова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4197096" cy="282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105400" y="0"/>
            <a:ext cx="4038600" cy="3643314"/>
          </a:xfr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C00000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Укажите название стилистического приёма, заключающегося  в повторении однородных согласных звуков, которыми автор «Слова…» пользуется, чтобы усилить звуковую выразительность рассказа о битве: «Со </a:t>
            </a:r>
            <a:r>
              <a:rPr lang="ru-RU" b="1" i="1" dirty="0" err="1" smtClean="0">
                <a:solidFill>
                  <a:srgbClr val="C00000"/>
                </a:solidFill>
              </a:rPr>
              <a:t>зарания</a:t>
            </a:r>
            <a:r>
              <a:rPr lang="ru-RU" b="1" i="1" dirty="0" smtClean="0">
                <a:solidFill>
                  <a:srgbClr val="C00000"/>
                </a:solidFill>
              </a:rPr>
              <a:t> по </a:t>
            </a:r>
            <a:r>
              <a:rPr lang="ru-RU" b="1" i="1" u="sng" dirty="0" smtClean="0">
                <a:solidFill>
                  <a:srgbClr val="C00000"/>
                </a:solidFill>
              </a:rPr>
              <a:t>п</a:t>
            </a:r>
            <a:r>
              <a:rPr lang="ru-RU" b="1" i="1" dirty="0" smtClean="0">
                <a:solidFill>
                  <a:srgbClr val="C00000"/>
                </a:solidFill>
              </a:rPr>
              <a:t>я</a:t>
            </a:r>
            <a:r>
              <a:rPr lang="ru-RU" b="1" i="1" u="sng" dirty="0" smtClean="0">
                <a:solidFill>
                  <a:srgbClr val="C00000"/>
                </a:solidFill>
              </a:rPr>
              <a:t>т</a:t>
            </a:r>
            <a:r>
              <a:rPr lang="ru-RU" b="1" i="1" dirty="0" smtClean="0">
                <a:solidFill>
                  <a:srgbClr val="C00000"/>
                </a:solidFill>
              </a:rPr>
              <a:t>ок </a:t>
            </a:r>
            <a:r>
              <a:rPr lang="ru-RU" b="1" i="1" u="sng" dirty="0" err="1" smtClean="0">
                <a:solidFill>
                  <a:srgbClr val="C00000"/>
                </a:solidFill>
              </a:rPr>
              <a:t>п</a:t>
            </a:r>
            <a:r>
              <a:rPr lang="ru-RU" b="1" i="1" dirty="0" err="1" smtClean="0">
                <a:solidFill>
                  <a:srgbClr val="C00000"/>
                </a:solidFill>
              </a:rPr>
              <a:t>ото</a:t>
            </a:r>
            <a:r>
              <a:rPr lang="ru-RU" b="1" i="1" u="sng" dirty="0" err="1" smtClean="0">
                <a:solidFill>
                  <a:srgbClr val="C00000"/>
                </a:solidFill>
              </a:rPr>
              <a:t>пт</a:t>
            </a:r>
            <a:r>
              <a:rPr lang="ru-RU" b="1" i="1" dirty="0" err="1" smtClean="0">
                <a:solidFill>
                  <a:srgbClr val="C00000"/>
                </a:solidFill>
              </a:rPr>
              <a:t>аша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u="sng" dirty="0" smtClean="0">
                <a:solidFill>
                  <a:srgbClr val="C00000"/>
                </a:solidFill>
              </a:rPr>
              <a:t>п</a:t>
            </a:r>
            <a:r>
              <a:rPr lang="ru-RU" b="1" i="1" dirty="0" smtClean="0">
                <a:solidFill>
                  <a:srgbClr val="C00000"/>
                </a:solidFill>
              </a:rPr>
              <a:t>оганые </a:t>
            </a:r>
            <a:r>
              <a:rPr lang="ru-RU" b="1" i="1" u="sng" dirty="0" smtClean="0">
                <a:solidFill>
                  <a:srgbClr val="C00000"/>
                </a:solidFill>
              </a:rPr>
              <a:t>п</a:t>
            </a:r>
            <a:r>
              <a:rPr lang="ru-RU" b="1" i="1" dirty="0" smtClean="0">
                <a:solidFill>
                  <a:srgbClr val="C00000"/>
                </a:solidFill>
              </a:rPr>
              <a:t>о</a:t>
            </a:r>
            <a:r>
              <a:rPr lang="ru-RU" b="1" i="1" u="sng" dirty="0" smtClean="0">
                <a:solidFill>
                  <a:srgbClr val="C00000"/>
                </a:solidFill>
              </a:rPr>
              <a:t>л</a:t>
            </a:r>
            <a:r>
              <a:rPr lang="ru-RU" b="1" i="1" dirty="0" smtClean="0">
                <a:solidFill>
                  <a:srgbClr val="C00000"/>
                </a:solidFill>
              </a:rPr>
              <a:t>ки </a:t>
            </a:r>
            <a:r>
              <a:rPr lang="ru-RU" b="1" i="1" u="sng" dirty="0" smtClean="0">
                <a:solidFill>
                  <a:srgbClr val="C00000"/>
                </a:solidFill>
              </a:rPr>
              <a:t>п</a:t>
            </a:r>
            <a:r>
              <a:rPr lang="ru-RU" b="1" i="1" dirty="0" smtClean="0">
                <a:solidFill>
                  <a:srgbClr val="C00000"/>
                </a:solidFill>
              </a:rPr>
              <a:t>о</a:t>
            </a:r>
            <a:r>
              <a:rPr lang="ru-RU" b="1" i="1" u="sng" dirty="0" smtClean="0">
                <a:solidFill>
                  <a:srgbClr val="C00000"/>
                </a:solidFill>
              </a:rPr>
              <a:t>л</a:t>
            </a:r>
            <a:r>
              <a:rPr lang="ru-RU" b="1" i="1" dirty="0" smtClean="0">
                <a:solidFill>
                  <a:srgbClr val="C00000"/>
                </a:solidFill>
              </a:rPr>
              <a:t>овецкие…»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6000760" y="5715016"/>
            <a:ext cx="2571768" cy="71438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Проверь себя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928794" y="2714620"/>
            <a:ext cx="2857520" cy="1071570"/>
          </a:xfrm>
          <a:prstGeom prst="horizontalScroll">
            <a:avLst/>
          </a:prstGeom>
          <a:solidFill>
            <a:srgbClr val="FFFF66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Аллитерация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</p:bldLst>
  </p:timing>
</p:sld>
</file>

<file path=ppt/theme/theme1.xml><?xml version="1.0" encoding="utf-8"?>
<a:theme xmlns:a="http://schemas.openxmlformats.org/drawingml/2006/main" name="блокнот + де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блокнот + дети</Template>
  <TotalTime>148</TotalTime>
  <Words>430</Words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блокнот + дети</vt:lpstr>
      <vt:lpstr>Из  древнерусской литературы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 древнерусской литературы</dc:title>
  <dc:creator>Инна</dc:creator>
  <cp:lastModifiedBy>1</cp:lastModifiedBy>
  <cp:revision>16</cp:revision>
  <dcterms:created xsi:type="dcterms:W3CDTF">2011-06-28T14:39:47Z</dcterms:created>
  <dcterms:modified xsi:type="dcterms:W3CDTF">2011-06-28T17:18:28Z</dcterms:modified>
</cp:coreProperties>
</file>